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7"/>
  </p:notesMasterIdLst>
  <p:sldIdLst>
    <p:sldId id="256" r:id="rId2"/>
    <p:sldId id="257" r:id="rId3"/>
    <p:sldId id="258" r:id="rId4"/>
    <p:sldId id="272" r:id="rId5"/>
    <p:sldId id="273" r:id="rId6"/>
    <p:sldId id="274" r:id="rId7"/>
    <p:sldId id="275" r:id="rId8"/>
    <p:sldId id="276" r:id="rId9"/>
    <p:sldId id="278" r:id="rId10"/>
    <p:sldId id="280" r:id="rId11"/>
    <p:sldId id="279" r:id="rId12"/>
    <p:sldId id="283" r:id="rId13"/>
    <p:sldId id="282" r:id="rId14"/>
    <p:sldId id="285" r:id="rId15"/>
    <p:sldId id="271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1450" y="6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C9632A3-A4E5-4068-B0E1-BED8CB3A5EE6}" type="datetimeFigureOut">
              <a:rPr lang="ru-RU" smtClean="0"/>
              <a:t>09.09.2017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6CD556B-AFE0-488D-AE79-C29D739F031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635894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66856-7424-447D-8E2F-74CE07DF0AAF}" type="datetime1">
              <a:rPr lang="ru-RU" smtClean="0"/>
              <a:t>09.09.2017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DBF93-562C-4BF7-9308-142A36EF991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27801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10FFB8-5068-4918-8244-6154AD2316C5}" type="datetime1">
              <a:rPr lang="ru-RU" smtClean="0"/>
              <a:t>09.09.2017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DBF93-562C-4BF7-9308-142A36EF991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940909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0B5506-C9B9-4324-B9C2-6F9765961AA2}" type="datetime1">
              <a:rPr lang="ru-RU" smtClean="0"/>
              <a:t>09.09.2017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DBF93-562C-4BF7-9308-142A36EF991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544443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99804B-BBAA-4D8A-A613-804CD54769E2}" type="datetime1">
              <a:rPr lang="ru-RU" smtClean="0"/>
              <a:t>09.09.2017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DBF93-562C-4BF7-9308-142A36EF991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511997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0D292-202B-4C52-A2A8-0849AEBCCAE8}" type="datetime1">
              <a:rPr lang="ru-RU" smtClean="0"/>
              <a:t>09.09.2017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DBF93-562C-4BF7-9308-142A36EF991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924634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E356FE-9410-490F-8D08-C74A2BE2D89E}" type="datetime1">
              <a:rPr lang="ru-RU" smtClean="0"/>
              <a:t>09.09.2017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DBF93-562C-4BF7-9308-142A36EF991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538932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F8A4AF-1609-4073-B8C8-2CACB33C3B4B}" type="datetime1">
              <a:rPr lang="ru-RU" smtClean="0"/>
              <a:t>09.09.2017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DBF93-562C-4BF7-9308-142A36EF991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921761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1A916B-F990-4127-A488-D3EC334C88B3}" type="datetime1">
              <a:rPr lang="ru-RU" smtClean="0"/>
              <a:t>09.09.2017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DBF93-562C-4BF7-9308-142A36EF991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017070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740F6B-EC03-46E8-8A17-CFB38E16E872}" type="datetime1">
              <a:rPr lang="ru-RU" smtClean="0"/>
              <a:t>09.09.2017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DBF93-562C-4BF7-9308-142A36EF991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763289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B8F43A-DC6C-40B1-A5CD-A1D68819E42C}" type="datetime1">
              <a:rPr lang="ru-RU" smtClean="0"/>
              <a:t>09.09.2017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DBF93-562C-4BF7-9308-142A36EF991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08538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06BE08-4E43-4CFD-9169-0BEF4B0EA965}" type="datetime1">
              <a:rPr lang="ru-RU" smtClean="0"/>
              <a:t>09.09.2017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DBF93-562C-4BF7-9308-142A36EF991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600925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80CD0E-3350-4E4D-8545-0739792D3DE4}" type="datetime1">
              <a:rPr lang="ru-RU" smtClean="0"/>
              <a:t>09.09.2017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FDBF93-562C-4BF7-9308-142A36EF991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492451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196752"/>
            <a:ext cx="7772400" cy="3096344"/>
          </a:xfrm>
        </p:spPr>
        <p:txBody>
          <a:bodyPr>
            <a:noAutofit/>
          </a:bodyPr>
          <a:lstStyle/>
          <a:p>
            <a:r>
              <a:rPr lang="uk-UA" sz="2800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Відповідальність </a:t>
            </a:r>
            <a:r>
              <a:rPr lang="uk-UA" sz="2800" b="1" dirty="0">
                <a:solidFill>
                  <a:srgbClr val="002060"/>
                </a:solidFill>
                <a:latin typeface="Century Gothic" panose="020B0502020202020204" pitchFamily="34" charset="0"/>
              </a:rPr>
              <a:t>за зловживання процесуальними </a:t>
            </a:r>
            <a:r>
              <a:rPr lang="uk-UA" sz="2800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правами: </a:t>
            </a:r>
            <a:br>
              <a:rPr lang="uk-UA" sz="2800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</a:br>
            <a:r>
              <a:rPr lang="uk-UA" sz="2800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дотримання </a:t>
            </a:r>
            <a:r>
              <a:rPr lang="uk-UA" sz="2800" b="1" dirty="0">
                <a:solidFill>
                  <a:srgbClr val="002060"/>
                </a:solidFill>
                <a:latin typeface="Century Gothic" panose="020B0502020202020204" pitchFamily="34" charset="0"/>
              </a:rPr>
              <a:t>балансу між законодавчими нормами і етичними стандартами адвокатської діяльності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4509120"/>
            <a:ext cx="6400800" cy="1656184"/>
          </a:xfrm>
        </p:spPr>
        <p:txBody>
          <a:bodyPr>
            <a:normAutofit fontScale="85000" lnSpcReduction="10000"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uk-UA" altLang="uk-UA" sz="24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Кухнюк </a:t>
            </a:r>
            <a:r>
              <a:rPr lang="uk-UA" altLang="uk-UA" sz="2400" dirty="0">
                <a:solidFill>
                  <a:srgbClr val="002060"/>
                </a:solidFill>
                <a:latin typeface="Century Gothic" panose="020B0502020202020204" pitchFamily="34" charset="0"/>
              </a:rPr>
              <a:t>Д.В</a:t>
            </a:r>
            <a:r>
              <a:rPr lang="uk-UA" altLang="uk-UA" sz="24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.</a:t>
            </a:r>
            <a:r>
              <a:rPr lang="uk-UA" altLang="uk-UA" sz="2400" dirty="0">
                <a:solidFill>
                  <a:srgbClr val="002060"/>
                </a:solidFill>
                <a:latin typeface="Century Gothic" panose="020B0502020202020204" pitchFamily="34" charset="0"/>
              </a:rPr>
              <a:t> адвокат, </a:t>
            </a:r>
            <a:r>
              <a:rPr lang="uk-UA" altLang="uk-UA" sz="2400" dirty="0" err="1">
                <a:solidFill>
                  <a:srgbClr val="002060"/>
                </a:solidFill>
                <a:latin typeface="Century Gothic" panose="020B0502020202020204" pitchFamily="34" charset="0"/>
              </a:rPr>
              <a:t>к.ю.н</a:t>
            </a:r>
            <a:r>
              <a:rPr lang="uk-UA" altLang="uk-UA" sz="24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., доцент кафедри нотаріального та виконавчого процесу і адвокатури КНУ імені Тараса Шевченка, керуючий партнер Адвокатського об'єднання «Мельник, Кухнюк і Партнери» </a:t>
            </a:r>
            <a:endParaRPr lang="uk-UA" altLang="uk-UA" sz="2400" dirty="0">
              <a:solidFill>
                <a:srgbClr val="002060"/>
              </a:solidFill>
              <a:latin typeface="Century Gothic" panose="020B0502020202020204" pitchFamily="34" charset="0"/>
            </a:endParaRPr>
          </a:p>
          <a:p>
            <a:endParaRPr lang="ru-RU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89486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uk-UA" sz="2800" b="1" dirty="0">
                <a:solidFill>
                  <a:srgbClr val="002060"/>
                </a:solidFill>
                <a:latin typeface="Century Gothic" panose="020B0502020202020204" pitchFamily="34" charset="0"/>
              </a:rPr>
              <a:t>наслідки зловживання процесуальними правами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uk-UA" sz="2800" dirty="0">
                <a:solidFill>
                  <a:srgbClr val="002060"/>
                </a:solidFill>
                <a:latin typeface="Century Gothic" panose="020B0502020202020204" pitchFamily="34" charset="0"/>
              </a:rPr>
              <a:t>у разі повернення позовної заяви судовий збір, сплачений за подання позову не повертається (ч. 9 ст. 175 проекту ГПК, ч. 8 ст. 186 проекту ЦПК, ч. 9 ст. 169)</a:t>
            </a:r>
          </a:p>
          <a:p>
            <a:pPr marL="0" indent="0">
              <a:spcBef>
                <a:spcPts val="0"/>
              </a:spcBef>
              <a:buNone/>
            </a:pPr>
            <a:endParaRPr lang="uk-UA" dirty="0">
              <a:solidFill>
                <a:srgbClr val="002060"/>
              </a:solidFill>
              <a:latin typeface="Century Gothic" panose="020B0502020202020204" pitchFamily="34" charset="0"/>
            </a:endParaRPr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ü"/>
            </a:pPr>
            <a:endParaRPr lang="uk-UA" dirty="0">
              <a:solidFill>
                <a:srgbClr val="002060"/>
              </a:solidFill>
              <a:latin typeface="Century Gothic" panose="020B0502020202020204" pitchFamily="34" charset="0"/>
            </a:endParaRPr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ü"/>
            </a:pPr>
            <a:endParaRPr lang="uk-UA" dirty="0" smtClean="0"/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ü"/>
            </a:pPr>
            <a:endParaRPr lang="ru-RU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DBF93-562C-4BF7-9308-142A36EF9914}" type="slidenum">
              <a:rPr lang="ru-RU" sz="1600" smtClean="0">
                <a:solidFill>
                  <a:srgbClr val="002060"/>
                </a:solidFill>
                <a:latin typeface="Century Gothic" panose="020B0502020202020204" pitchFamily="34" charset="0"/>
              </a:rPr>
              <a:t>10</a:t>
            </a:fld>
            <a:endParaRPr lang="ru-RU" sz="1600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214222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uk-UA" sz="2800" b="1" dirty="0">
                <a:solidFill>
                  <a:srgbClr val="002060"/>
                </a:solidFill>
                <a:latin typeface="Century Gothic" panose="020B0502020202020204" pitchFamily="34" charset="0"/>
              </a:rPr>
              <a:t>наслідки зловживання процесуальними правами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uk-UA" sz="28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покладення на сторону судових витрат (повністю </a:t>
            </a:r>
            <a:r>
              <a:rPr lang="uk-UA" sz="2800" dirty="0">
                <a:solidFill>
                  <a:srgbClr val="002060"/>
                </a:solidFill>
                <a:latin typeface="Century Gothic" panose="020B0502020202020204" pitchFamily="34" charset="0"/>
              </a:rPr>
              <a:t>або </a:t>
            </a:r>
            <a:r>
              <a:rPr lang="uk-UA" sz="28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частково) </a:t>
            </a:r>
            <a:r>
              <a:rPr lang="uk-UA" sz="2800" dirty="0">
                <a:solidFill>
                  <a:srgbClr val="002060"/>
                </a:solidFill>
                <a:latin typeface="Century Gothic" panose="020B0502020202020204" pitchFamily="34" charset="0"/>
              </a:rPr>
              <a:t>незалежно від результатів вирішення </a:t>
            </a:r>
            <a:r>
              <a:rPr lang="uk-UA" sz="28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спору (ч. 9 ст. 130 проекту ГПК, ч. 9 ст. 142 проекту ЦПК, ч. 8 ст. 139 проекту КАС)</a:t>
            </a:r>
            <a:endParaRPr lang="uk-UA" sz="2800" dirty="0">
              <a:solidFill>
                <a:srgbClr val="002060"/>
              </a:solidFill>
              <a:latin typeface="Century Gothic" panose="020B0502020202020204" pitchFamily="34" charset="0"/>
            </a:endParaRPr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ü"/>
            </a:pPr>
            <a:endParaRPr lang="uk-UA" sz="2800" dirty="0" smtClean="0">
              <a:latin typeface="Century Gothic" panose="020B0502020202020204" pitchFamily="34" charset="0"/>
            </a:endParaRPr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ü"/>
            </a:pPr>
            <a:endParaRPr lang="ru-RU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DBF93-562C-4BF7-9308-142A36EF9914}" type="slidenum">
              <a:rPr lang="ru-RU" sz="1600" smtClean="0">
                <a:solidFill>
                  <a:srgbClr val="002060"/>
                </a:solidFill>
                <a:latin typeface="Century Gothic" panose="020B0502020202020204" pitchFamily="34" charset="0"/>
              </a:rPr>
              <a:t>11</a:t>
            </a:fld>
            <a:endParaRPr lang="ru-RU" sz="1600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90484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uk-UA" sz="2800" b="1" dirty="0">
                <a:solidFill>
                  <a:srgbClr val="002060"/>
                </a:solidFill>
                <a:latin typeface="Century Gothic" panose="020B0502020202020204" pitchFamily="34" charset="0"/>
              </a:rPr>
              <a:t>етичні аспекти зловживання процесуальними правами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uk-UA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адвокат не має права в своїй професійній діяльності вдаватися до засобів та методів, які суперечать чинному законодавству або ПАЕ (ч. 3 ст. 7 ПАЕ)</a:t>
            </a:r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uk-UA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представляючи інтереси клієнта … в суді, адвокат зобов’язаний дотримуватися вимог чинного процесуального законодавства, … іншого законодавства, що регламентує поведінку учасників судового процесу, а також вимог ПАЕ (ст. 42 ПАЕ)</a:t>
            </a:r>
            <a:endParaRPr lang="uk-UA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DBF93-562C-4BF7-9308-142A36EF9914}" type="slidenum">
              <a:rPr lang="ru-RU" sz="1600" smtClean="0">
                <a:solidFill>
                  <a:srgbClr val="002060"/>
                </a:solidFill>
                <a:latin typeface="Century Gothic" panose="020B0502020202020204" pitchFamily="34" charset="0"/>
              </a:rPr>
              <a:t>12</a:t>
            </a:fld>
            <a:endParaRPr lang="ru-RU" sz="1600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801327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uk-UA" sz="2800" b="1" dirty="0">
                <a:solidFill>
                  <a:srgbClr val="002060"/>
                </a:solidFill>
                <a:latin typeface="Century Gothic" panose="020B0502020202020204" pitchFamily="34" charset="0"/>
              </a:rPr>
              <a:t>етичні аспекти зловживання процесуальними правами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uk-UA" sz="28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адвокат має поважати процесуальні права адвоката, який представляє іншу сторону, і не вдаватись до дій, що грубо порушують останні (ч. 1 ст. 44 ПАЕ)</a:t>
            </a:r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uk-UA" sz="28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адвокат не повинен вчиняти дій, спрямованих на невиправдане затягування судового розгляду справи (ч. 2 ст. 44 ПАЕ)</a:t>
            </a:r>
            <a:endParaRPr lang="uk-UA" sz="2800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DBF93-562C-4BF7-9308-142A36EF9914}" type="slidenum">
              <a:rPr lang="ru-RU" sz="1600" smtClean="0">
                <a:solidFill>
                  <a:srgbClr val="002060"/>
                </a:solidFill>
                <a:latin typeface="Century Gothic" panose="020B0502020202020204" pitchFamily="34" charset="0"/>
              </a:rPr>
              <a:t>13</a:t>
            </a:fld>
            <a:endParaRPr lang="ru-RU" sz="1600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366238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uk-UA" sz="2800" b="1" dirty="0">
                <a:solidFill>
                  <a:srgbClr val="002060"/>
                </a:solidFill>
                <a:latin typeface="Century Gothic" panose="020B0502020202020204" pitchFamily="34" charset="0"/>
              </a:rPr>
              <a:t>етичні аспекти зловживання процесуальними правами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uk-UA" sz="28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ПАЕ слугують обов'язковою для використання адвокатами системою орієнтирів при збалансуванні, практичному узгоджені своїх багатоманітних, іноді суперечливих професійних прав та обов'язків …(Преамбула ПАЕ)</a:t>
            </a:r>
            <a:endParaRPr lang="uk-UA" sz="2800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DBF93-562C-4BF7-9308-142A36EF9914}" type="slidenum">
              <a:rPr lang="ru-RU" sz="1600" smtClean="0">
                <a:solidFill>
                  <a:srgbClr val="002060"/>
                </a:solidFill>
                <a:latin typeface="Century Gothic" panose="020B0502020202020204" pitchFamily="34" charset="0"/>
              </a:rPr>
              <a:t>14</a:t>
            </a:fld>
            <a:endParaRPr lang="ru-RU" sz="1600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448766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uk-UA" sz="32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Дякую за увагу!</a:t>
            </a:r>
            <a:endParaRPr lang="ru-RU" sz="3200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55576" y="3861048"/>
            <a:ext cx="6400800" cy="1752600"/>
          </a:xfrm>
        </p:spPr>
        <p:txBody>
          <a:bodyPr>
            <a:normAutofit/>
          </a:bodyPr>
          <a:lstStyle/>
          <a:p>
            <a:pPr lvl="0" algn="l" fontAlgn="base">
              <a:spcBef>
                <a:spcPct val="0"/>
              </a:spcBef>
              <a:spcAft>
                <a:spcPct val="0"/>
              </a:spcAft>
            </a:pPr>
            <a:r>
              <a:rPr lang="uk-UA" altLang="uk-UA" sz="2000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Адвокатське </a:t>
            </a:r>
            <a:r>
              <a:rPr lang="uk-UA" altLang="uk-UA" sz="2000" b="1" dirty="0">
                <a:solidFill>
                  <a:srgbClr val="002060"/>
                </a:solidFill>
                <a:latin typeface="Century Gothic" panose="020B0502020202020204" pitchFamily="34" charset="0"/>
              </a:rPr>
              <a:t>об'єднання </a:t>
            </a:r>
            <a:endParaRPr lang="uk-UA" altLang="uk-UA" sz="2000" b="1" dirty="0" smtClean="0">
              <a:solidFill>
                <a:srgbClr val="002060"/>
              </a:solidFill>
              <a:latin typeface="Century Gothic" panose="020B0502020202020204" pitchFamily="34" charset="0"/>
            </a:endParaRPr>
          </a:p>
          <a:p>
            <a:pPr lvl="0" algn="l" fontAlgn="base">
              <a:spcBef>
                <a:spcPct val="0"/>
              </a:spcBef>
              <a:spcAft>
                <a:spcPct val="0"/>
              </a:spcAft>
            </a:pPr>
            <a:r>
              <a:rPr lang="uk-UA" altLang="uk-UA" sz="2000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«</a:t>
            </a:r>
            <a:r>
              <a:rPr lang="uk-UA" altLang="uk-UA" sz="2000" b="1" dirty="0">
                <a:solidFill>
                  <a:srgbClr val="002060"/>
                </a:solidFill>
                <a:latin typeface="Century Gothic" panose="020B0502020202020204" pitchFamily="34" charset="0"/>
              </a:rPr>
              <a:t>Мельник, Кухнюк і Партнери» </a:t>
            </a:r>
            <a:endParaRPr lang="uk-UA" altLang="uk-UA" sz="2000" dirty="0">
              <a:solidFill>
                <a:srgbClr val="002060"/>
              </a:solidFill>
              <a:latin typeface="Century Gothic" panose="020B0502020202020204" pitchFamily="34" charset="0"/>
            </a:endParaRPr>
          </a:p>
          <a:p>
            <a:pPr algn="l"/>
            <a:r>
              <a:rPr lang="uk-UA" sz="2000" dirty="0">
                <a:solidFill>
                  <a:srgbClr val="002060"/>
                </a:solidFill>
                <a:latin typeface="Century Gothic" panose="020B0502020202020204" pitchFamily="34" charset="0"/>
              </a:rPr>
              <a:t>в</a:t>
            </a:r>
            <a:r>
              <a:rPr lang="uk-UA" sz="20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ул. Терещенківська, 5, офіс 7, м. Київ, 01004</a:t>
            </a:r>
          </a:p>
          <a:p>
            <a:pPr algn="l"/>
            <a:r>
              <a:rPr lang="uk-UA" sz="20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+380 44 234 22 04 </a:t>
            </a:r>
            <a:r>
              <a:rPr lang="en-US" sz="20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office@m-p.com.ua</a:t>
            </a:r>
            <a:endParaRPr lang="ru-RU" sz="2000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748868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2800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про що говоритимемо?</a:t>
            </a:r>
            <a:endParaRPr lang="ru-RU" sz="2800" dirty="0">
              <a:solidFill>
                <a:srgbClr val="00206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ü"/>
            </a:pPr>
            <a:r>
              <a:rPr lang="uk-UA" sz="28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зловживання </a:t>
            </a:r>
            <a:r>
              <a:rPr lang="uk-UA" sz="2800" dirty="0">
                <a:solidFill>
                  <a:srgbClr val="002060"/>
                </a:solidFill>
                <a:latin typeface="Century Gothic" panose="020B0502020202020204" pitchFamily="34" charset="0"/>
              </a:rPr>
              <a:t>процесуальними </a:t>
            </a:r>
            <a:r>
              <a:rPr lang="uk-UA" sz="28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правами: поняття та види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uk-UA" sz="28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заходи для запобігання зловживанню процесуальними правами</a:t>
            </a:r>
          </a:p>
          <a:p>
            <a:pPr lvl="0">
              <a:buFont typeface="Wingdings" panose="05000000000000000000" pitchFamily="2" charset="2"/>
              <a:buChar char="ü"/>
            </a:pPr>
            <a:r>
              <a:rPr lang="uk-UA" sz="28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наслідки зловживання процесуальними правами</a:t>
            </a:r>
          </a:p>
          <a:p>
            <a:pPr lvl="0">
              <a:buFont typeface="Wingdings" panose="05000000000000000000" pitchFamily="2" charset="2"/>
              <a:buChar char="ü"/>
            </a:pPr>
            <a:r>
              <a:rPr lang="uk-UA" sz="28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етичні аспекти зловживання процесуальними правами</a:t>
            </a:r>
          </a:p>
          <a:p>
            <a:pPr lvl="0">
              <a:buFont typeface="Wingdings" panose="05000000000000000000" pitchFamily="2" charset="2"/>
              <a:buChar char="ü"/>
            </a:pPr>
            <a:endParaRPr lang="uk-UA" sz="2400" dirty="0">
              <a:solidFill>
                <a:srgbClr val="002060"/>
              </a:solidFill>
              <a:latin typeface="Century Gothic" panose="020B0502020202020204" pitchFamily="34" charset="0"/>
            </a:endParaRPr>
          </a:p>
          <a:p>
            <a:pPr marL="0" lvl="0" indent="0">
              <a:buNone/>
            </a:pPr>
            <a:endParaRPr lang="uk-UA" sz="2400" dirty="0" smtClean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pPr lvl="0"/>
            <a:endParaRPr lang="uk-UA" dirty="0">
              <a:solidFill>
                <a:prstClr val="black"/>
              </a:solidFill>
            </a:endParaRP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DBF93-562C-4BF7-9308-142A36EF9914}" type="slidenum">
              <a:rPr lang="ru-RU" sz="1600" smtClean="0">
                <a:solidFill>
                  <a:srgbClr val="002060"/>
                </a:solidFill>
                <a:latin typeface="Century Gothic" panose="020B0502020202020204" pitchFamily="34" charset="0"/>
              </a:rPr>
              <a:t>2</a:t>
            </a:fld>
            <a:endParaRPr lang="ru-RU" sz="1600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438048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2800" b="1" dirty="0">
                <a:solidFill>
                  <a:srgbClr val="002060"/>
                </a:solidFill>
                <a:latin typeface="Century Gothic" panose="020B0502020202020204" pitchFamily="34" charset="0"/>
              </a:rPr>
              <a:t>зловживання процесуальними правами: </a:t>
            </a:r>
            <a:r>
              <a:rPr lang="uk-UA" sz="2800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поняття</a:t>
            </a:r>
            <a:endParaRPr lang="uk-UA" sz="2800" b="1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uk-UA" sz="2800" dirty="0">
                <a:solidFill>
                  <a:srgbClr val="002060"/>
                </a:solidFill>
                <a:latin typeface="Century Gothic" panose="020B0502020202020204" pitchFamily="34" charset="0"/>
              </a:rPr>
              <a:t>зловживанням процесуальними </a:t>
            </a:r>
            <a:r>
              <a:rPr lang="uk-UA" sz="28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правами - </a:t>
            </a:r>
            <a:r>
              <a:rPr lang="uk-UA" sz="2800" dirty="0">
                <a:solidFill>
                  <a:srgbClr val="002060"/>
                </a:solidFill>
                <a:latin typeface="Century Gothic" panose="020B0502020202020204" pitchFamily="34" charset="0"/>
              </a:rPr>
              <a:t>дії, які суперечать завданню </a:t>
            </a:r>
            <a:r>
              <a:rPr lang="uk-UA" sz="28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господарського, цивільного, адміністративного судочинства (ст. 44 проекту ГПК, ст.45 проектів ЦПК та КАС)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DBF93-562C-4BF7-9308-142A36EF9914}" type="slidenum">
              <a:rPr lang="ru-RU" sz="1600" smtClean="0">
                <a:solidFill>
                  <a:srgbClr val="002060"/>
                </a:solidFill>
                <a:latin typeface="Century Gothic" panose="020B0502020202020204" pitchFamily="34" charset="0"/>
              </a:rPr>
              <a:t>3</a:t>
            </a:fld>
            <a:endParaRPr lang="ru-RU" sz="1600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293797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2800" b="1" dirty="0">
                <a:solidFill>
                  <a:srgbClr val="002060"/>
                </a:solidFill>
                <a:latin typeface="Century Gothic" panose="020B0502020202020204" pitchFamily="34" charset="0"/>
              </a:rPr>
              <a:t>зловживання процесуальними правами: </a:t>
            </a:r>
            <a:r>
              <a:rPr lang="uk-UA" sz="2800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види</a:t>
            </a:r>
            <a:endParaRPr lang="uk-UA" sz="2800" b="1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5015582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uk-UA" sz="27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оскарження судового рішення, яке не підлягає оскарженню, не є чинним або дія якого закінчилася (вичерпана)</a:t>
            </a:r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uk-UA" sz="27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подання </a:t>
            </a:r>
            <a:r>
              <a:rPr lang="uk-UA" sz="2700" dirty="0">
                <a:solidFill>
                  <a:srgbClr val="002060"/>
                </a:solidFill>
                <a:latin typeface="Century Gothic" panose="020B0502020202020204" pitchFamily="34" charset="0"/>
              </a:rPr>
              <a:t>клопотання (заяви) для вирішення питання, яке вже вирішено судом, за відсутності інших підстав або нових </a:t>
            </a:r>
            <a:r>
              <a:rPr lang="uk-UA" sz="27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обставин</a:t>
            </a:r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uk-UA" sz="2700" dirty="0" err="1" smtClean="0">
                <a:solidFill>
                  <a:srgbClr val="002060"/>
                </a:solidFill>
                <a:latin typeface="Century Gothic" panose="020B0502020202020204" pitchFamily="34" charset="0"/>
              </a:rPr>
              <a:t>заявлення</a:t>
            </a:r>
            <a:r>
              <a:rPr lang="uk-UA" sz="27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 </a:t>
            </a:r>
            <a:r>
              <a:rPr lang="uk-UA" sz="2700" dirty="0">
                <a:solidFill>
                  <a:srgbClr val="002060"/>
                </a:solidFill>
                <a:latin typeface="Century Gothic" panose="020B0502020202020204" pitchFamily="34" charset="0"/>
              </a:rPr>
              <a:t>завідомо безпідставного </a:t>
            </a:r>
            <a:r>
              <a:rPr lang="uk-UA" sz="27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відводу</a:t>
            </a:r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uk-UA" sz="27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вчинення </a:t>
            </a:r>
            <a:r>
              <a:rPr lang="uk-UA" sz="2700" dirty="0">
                <a:solidFill>
                  <a:srgbClr val="002060"/>
                </a:solidFill>
                <a:latin typeface="Century Gothic" panose="020B0502020202020204" pitchFamily="34" charset="0"/>
              </a:rPr>
              <a:t>інших </a:t>
            </a:r>
            <a:r>
              <a:rPr lang="uk-UA" sz="27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аналогічних дій</a:t>
            </a:r>
            <a:r>
              <a:rPr lang="uk-UA" sz="2700" dirty="0">
                <a:solidFill>
                  <a:srgbClr val="002060"/>
                </a:solidFill>
                <a:latin typeface="Century Gothic" panose="020B0502020202020204" pitchFamily="34" charset="0"/>
              </a:rPr>
              <a:t>, які спрямовані на безпідставне затягування чи перешкоджання розгляду справи чи виконання судового рішення</a:t>
            </a:r>
            <a:endParaRPr lang="uk-UA" sz="2700" dirty="0">
              <a:solidFill>
                <a:srgbClr val="002060"/>
              </a:solidFill>
              <a:effectLst/>
              <a:latin typeface="Century Gothic" panose="020B0502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DBF93-562C-4BF7-9308-142A36EF9914}" type="slidenum">
              <a:rPr lang="ru-RU" sz="1600" smtClean="0">
                <a:solidFill>
                  <a:srgbClr val="002060"/>
                </a:solidFill>
                <a:latin typeface="Century Gothic" panose="020B0502020202020204" pitchFamily="34" charset="0"/>
              </a:rPr>
              <a:t>4</a:t>
            </a:fld>
            <a:endParaRPr lang="ru-RU" sz="1600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785238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2800" b="1" dirty="0">
                <a:solidFill>
                  <a:srgbClr val="002060"/>
                </a:solidFill>
                <a:latin typeface="Century Gothic" panose="020B0502020202020204" pitchFamily="34" charset="0"/>
              </a:rPr>
              <a:t>зловживання процесуальними правами: </a:t>
            </a:r>
            <a:r>
              <a:rPr lang="uk-UA" sz="2800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види</a:t>
            </a:r>
            <a:endParaRPr lang="uk-UA" sz="2800" b="1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uk-UA" sz="28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подання </a:t>
            </a:r>
            <a:r>
              <a:rPr lang="uk-UA" sz="2800" dirty="0">
                <a:solidFill>
                  <a:srgbClr val="002060"/>
                </a:solidFill>
                <a:latin typeface="Century Gothic" panose="020B0502020202020204" pitchFamily="34" charset="0"/>
              </a:rPr>
              <a:t>декількох позовів до одного й того ж відповідача (відповідачів) з тим самим предметом та з тих самих </a:t>
            </a:r>
            <a:r>
              <a:rPr lang="uk-UA" sz="28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підстав</a:t>
            </a:r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uk-UA" sz="28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подання </a:t>
            </a:r>
            <a:r>
              <a:rPr lang="uk-UA" sz="2800" dirty="0">
                <a:solidFill>
                  <a:srgbClr val="002060"/>
                </a:solidFill>
                <a:latin typeface="Century Gothic" panose="020B0502020202020204" pitchFamily="34" charset="0"/>
              </a:rPr>
              <a:t>декількох позовів з аналогічним предметом і з аналогічних </a:t>
            </a:r>
            <a:r>
              <a:rPr lang="uk-UA" sz="28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підстав</a:t>
            </a:r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uk-UA" sz="28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вчинення </a:t>
            </a:r>
            <a:r>
              <a:rPr lang="uk-UA" sz="2800" dirty="0">
                <a:solidFill>
                  <a:srgbClr val="002060"/>
                </a:solidFill>
                <a:latin typeface="Century Gothic" panose="020B0502020202020204" pitchFamily="34" charset="0"/>
              </a:rPr>
              <a:t>інших дій, метою яких є маніпуляція автоматизованим розподілом справ між </a:t>
            </a:r>
            <a:r>
              <a:rPr lang="uk-UA" sz="28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суддями</a:t>
            </a:r>
            <a:endParaRPr lang="ru-RU" sz="2800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DBF93-562C-4BF7-9308-142A36EF9914}" type="slidenum">
              <a:rPr lang="ru-RU" sz="1600" smtClean="0">
                <a:solidFill>
                  <a:srgbClr val="002060"/>
                </a:solidFill>
                <a:latin typeface="Century Gothic" panose="020B0502020202020204" pitchFamily="34" charset="0"/>
              </a:rPr>
              <a:t>5</a:t>
            </a:fld>
            <a:endParaRPr lang="ru-RU" sz="1600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070163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2800" b="1" dirty="0">
                <a:solidFill>
                  <a:srgbClr val="002060"/>
                </a:solidFill>
                <a:latin typeface="Century Gothic" panose="020B0502020202020204" pitchFamily="34" charset="0"/>
              </a:rPr>
              <a:t>зловживання процесуальними правами: </a:t>
            </a:r>
            <a:r>
              <a:rPr lang="uk-UA" sz="2800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види</a:t>
            </a:r>
            <a:endParaRPr lang="uk-UA" sz="2800" b="1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uk-UA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подання </a:t>
            </a:r>
            <a:r>
              <a:rPr lang="uk-UA" dirty="0">
                <a:solidFill>
                  <a:srgbClr val="002060"/>
                </a:solidFill>
                <a:latin typeface="Century Gothic" panose="020B0502020202020204" pitchFamily="34" charset="0"/>
              </a:rPr>
              <a:t>завідомо безпідставного позову, позову за відсутності предмета спору або у спорі, який має очевидно штучний </a:t>
            </a:r>
            <a:r>
              <a:rPr lang="uk-UA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характер</a:t>
            </a:r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uk-UA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необґрунтоване </a:t>
            </a:r>
            <a:r>
              <a:rPr lang="uk-UA" dirty="0">
                <a:solidFill>
                  <a:srgbClr val="002060"/>
                </a:solidFill>
                <a:latin typeface="Century Gothic" panose="020B0502020202020204" pitchFamily="34" charset="0"/>
              </a:rPr>
              <a:t>або штучне об'єднання позовних вимог з метою зміни підсудності </a:t>
            </a:r>
            <a:r>
              <a:rPr lang="uk-UA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справи </a:t>
            </a:r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uk-UA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завідомо </a:t>
            </a:r>
            <a:r>
              <a:rPr lang="uk-UA" dirty="0">
                <a:solidFill>
                  <a:srgbClr val="002060"/>
                </a:solidFill>
                <a:latin typeface="Century Gothic" panose="020B0502020202020204" pitchFamily="34" charset="0"/>
              </a:rPr>
              <a:t>безпідставне залучення особи в якості відповідача (співвідповідача) з тією ж </a:t>
            </a:r>
            <a:r>
              <a:rPr lang="uk-UA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метою</a:t>
            </a:r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uk-UA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укладення </a:t>
            </a:r>
            <a:r>
              <a:rPr lang="uk-UA" dirty="0">
                <a:solidFill>
                  <a:srgbClr val="002060"/>
                </a:solidFill>
                <a:latin typeface="Century Gothic" panose="020B0502020202020204" pitchFamily="34" charset="0"/>
              </a:rPr>
              <a:t>мирової угоди, спрямованої на шкоду правам третіх </a:t>
            </a:r>
            <a:r>
              <a:rPr lang="uk-UA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осіб</a:t>
            </a:r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uk-UA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умисне </a:t>
            </a:r>
            <a:r>
              <a:rPr lang="uk-UA" dirty="0">
                <a:solidFill>
                  <a:srgbClr val="002060"/>
                </a:solidFill>
                <a:latin typeface="Century Gothic" panose="020B0502020202020204" pitchFamily="34" charset="0"/>
              </a:rPr>
              <a:t>неповідомлення про осіб, які мають бути залучені до участі у </a:t>
            </a:r>
            <a:r>
              <a:rPr lang="uk-UA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справі</a:t>
            </a:r>
            <a:endParaRPr lang="ru-RU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DBF93-562C-4BF7-9308-142A36EF9914}" type="slidenum">
              <a:rPr lang="ru-RU" sz="1600" smtClean="0">
                <a:solidFill>
                  <a:srgbClr val="002060"/>
                </a:solidFill>
                <a:latin typeface="Century Gothic" panose="020B0502020202020204" pitchFamily="34" charset="0"/>
              </a:rPr>
              <a:t>6</a:t>
            </a:fld>
            <a:endParaRPr lang="ru-RU" sz="1600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098893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2800" b="1" dirty="0">
                <a:solidFill>
                  <a:srgbClr val="002060"/>
                </a:solidFill>
                <a:latin typeface="Century Gothic" panose="020B0502020202020204" pitchFamily="34" charset="0"/>
              </a:rPr>
              <a:t>заходи для запобігання зловживанню процесуальними правами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uk-UA" sz="28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штраф з </a:t>
            </a:r>
            <a:r>
              <a:rPr lang="uk-UA" sz="2800" dirty="0">
                <a:solidFill>
                  <a:srgbClr val="002060"/>
                </a:solidFill>
                <a:latin typeface="Century Gothic" panose="020B0502020202020204" pitchFamily="34" charset="0"/>
              </a:rPr>
              <a:t>учасника </a:t>
            </a:r>
            <a:r>
              <a:rPr lang="uk-UA" sz="28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справи або з представника у розмірі:</a:t>
            </a:r>
            <a:endParaRPr lang="ru-RU" sz="2800" dirty="0">
              <a:solidFill>
                <a:srgbClr val="002060"/>
              </a:solidFill>
              <a:latin typeface="Century Gothic" panose="020B0502020202020204" pitchFamily="34" charset="0"/>
            </a:endParaRPr>
          </a:p>
          <a:p>
            <a:pPr lvl="1">
              <a:spcBef>
                <a:spcPts val="0"/>
              </a:spcBef>
              <a:buFont typeface="Calibri" panose="020F0502020204030204" pitchFamily="34" charset="0"/>
              <a:buChar char="̶"/>
            </a:pPr>
            <a:r>
              <a:rPr lang="uk-UA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2-20 ПМПО або 10-100 ПМПО (повторне/неодноразове </a:t>
            </a:r>
            <a:r>
              <a:rPr lang="uk-UA" dirty="0">
                <a:solidFill>
                  <a:srgbClr val="002060"/>
                </a:solidFill>
                <a:latin typeface="Century Gothic" panose="020B0502020202020204" pitchFamily="34" charset="0"/>
              </a:rPr>
              <a:t>зловживання процесуальними </a:t>
            </a:r>
            <a:r>
              <a:rPr lang="uk-UA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правами)</a:t>
            </a:r>
            <a:r>
              <a:rPr lang="uk-UA" dirty="0">
                <a:solidFill>
                  <a:srgbClr val="002060"/>
                </a:solidFill>
                <a:latin typeface="Century Gothic" panose="020B0502020202020204" pitchFamily="34" charset="0"/>
              </a:rPr>
              <a:t> </a:t>
            </a:r>
            <a:r>
              <a:rPr lang="uk-UA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(ст</a:t>
            </a:r>
            <a:r>
              <a:rPr lang="uk-UA" dirty="0">
                <a:solidFill>
                  <a:srgbClr val="002060"/>
                </a:solidFill>
                <a:latin typeface="Century Gothic" panose="020B0502020202020204" pitchFamily="34" charset="0"/>
              </a:rPr>
              <a:t>. 136 проекту </a:t>
            </a:r>
            <a:r>
              <a:rPr lang="uk-UA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ГПК)</a:t>
            </a:r>
          </a:p>
          <a:p>
            <a:pPr lvl="1">
              <a:spcBef>
                <a:spcPts val="0"/>
              </a:spcBef>
              <a:buFont typeface="Calibri" panose="020F0502020204030204" pitchFamily="34" charset="0"/>
              <a:buChar char="̶"/>
            </a:pPr>
            <a:r>
              <a:rPr lang="uk-UA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0,5-5 ПМПО або 1-10 ПМПО </a:t>
            </a:r>
            <a:r>
              <a:rPr lang="uk-UA" dirty="0">
                <a:solidFill>
                  <a:srgbClr val="002060"/>
                </a:solidFill>
                <a:latin typeface="Century Gothic" panose="020B0502020202020204" pitchFamily="34" charset="0"/>
              </a:rPr>
              <a:t>(повторне/неодноразове зловживання процесуальними правами</a:t>
            </a:r>
            <a:r>
              <a:rPr lang="uk-UA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)</a:t>
            </a:r>
            <a:r>
              <a:rPr lang="uk-UA" dirty="0">
                <a:solidFill>
                  <a:srgbClr val="002060"/>
                </a:solidFill>
                <a:latin typeface="Century Gothic" panose="020B0502020202020204" pitchFamily="34" charset="0"/>
              </a:rPr>
              <a:t> </a:t>
            </a:r>
            <a:r>
              <a:rPr lang="uk-UA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(ст</a:t>
            </a:r>
            <a:r>
              <a:rPr lang="uk-UA" dirty="0">
                <a:solidFill>
                  <a:srgbClr val="002060"/>
                </a:solidFill>
                <a:latin typeface="Century Gothic" panose="020B0502020202020204" pitchFamily="34" charset="0"/>
              </a:rPr>
              <a:t>. 149 проектів ЦПК та </a:t>
            </a:r>
            <a:r>
              <a:rPr lang="uk-UA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КАС)</a:t>
            </a:r>
            <a:endParaRPr lang="uk-UA" dirty="0">
              <a:solidFill>
                <a:srgbClr val="002060"/>
              </a:solidFill>
              <a:latin typeface="Century Gothic" panose="020B0502020202020204" pitchFamily="34" charset="0"/>
            </a:endParaRPr>
          </a:p>
          <a:p>
            <a:pPr lvl="1">
              <a:spcBef>
                <a:spcPts val="0"/>
              </a:spcBef>
              <a:buFont typeface="Calibri" panose="020F0502020204030204" pitchFamily="34" charset="0"/>
              <a:buChar char="̶"/>
            </a:pPr>
            <a:endParaRPr lang="uk-UA" dirty="0" smtClean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DBF93-562C-4BF7-9308-142A36EF9914}" type="slidenum">
              <a:rPr lang="ru-RU" sz="1600" smtClean="0">
                <a:solidFill>
                  <a:srgbClr val="002060"/>
                </a:solidFill>
                <a:latin typeface="Century Gothic" panose="020B0502020202020204" pitchFamily="34" charset="0"/>
              </a:rPr>
              <a:t>7</a:t>
            </a:fld>
            <a:endParaRPr lang="ru-RU" sz="1600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793007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uk-UA" sz="2800" b="1" dirty="0">
                <a:solidFill>
                  <a:srgbClr val="002060"/>
                </a:solidFill>
                <a:latin typeface="Century Gothic" panose="020B0502020202020204" pitchFamily="34" charset="0"/>
              </a:rPr>
              <a:t>наслідки зловживання процесуальними правами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uk-UA" sz="28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залишення без розгляду скарги, заяви, клопотання </a:t>
            </a:r>
          </a:p>
          <a:p>
            <a:pPr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uk-UA" sz="28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повернення скарги</a:t>
            </a:r>
            <a:r>
              <a:rPr lang="uk-UA" sz="2800" dirty="0">
                <a:solidFill>
                  <a:srgbClr val="002060"/>
                </a:solidFill>
                <a:latin typeface="Century Gothic" panose="020B0502020202020204" pitchFamily="34" charset="0"/>
              </a:rPr>
              <a:t>, заяви, </a:t>
            </a:r>
            <a:r>
              <a:rPr lang="uk-UA" sz="28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клопотання</a:t>
            </a:r>
          </a:p>
          <a:p>
            <a:pPr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uk-UA" sz="28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неповернення судового збору в разі повернення позовної заяви</a:t>
            </a:r>
          </a:p>
          <a:p>
            <a:pPr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uk-UA" sz="28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покладення на сторону судових витрат </a:t>
            </a:r>
            <a:r>
              <a:rPr lang="uk-UA" sz="2800" dirty="0">
                <a:solidFill>
                  <a:srgbClr val="002060"/>
                </a:solidFill>
                <a:latin typeface="Century Gothic" panose="020B0502020202020204" pitchFamily="34" charset="0"/>
              </a:rPr>
              <a:t>незалежно від результатів вирішення спору </a:t>
            </a:r>
            <a:endParaRPr lang="uk-UA" sz="2800" dirty="0" smtClean="0">
              <a:solidFill>
                <a:srgbClr val="002060"/>
              </a:solidFill>
              <a:latin typeface="Century Gothic" panose="020B0502020202020204" pitchFamily="34" charset="0"/>
            </a:endParaRPr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ü"/>
            </a:pPr>
            <a:endParaRPr lang="uk-UA" dirty="0">
              <a:solidFill>
                <a:srgbClr val="002060"/>
              </a:solidFill>
              <a:latin typeface="Century Gothic" panose="020B0502020202020204" pitchFamily="34" charset="0"/>
            </a:endParaRPr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ü"/>
            </a:pPr>
            <a:endParaRPr lang="uk-UA" dirty="0" smtClean="0"/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ü"/>
            </a:pPr>
            <a:endParaRPr lang="ru-RU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DBF93-562C-4BF7-9308-142A36EF9914}" type="slidenum">
              <a:rPr lang="ru-RU" sz="1600" smtClean="0">
                <a:solidFill>
                  <a:srgbClr val="002060"/>
                </a:solidFill>
                <a:latin typeface="Century Gothic" panose="020B0502020202020204" pitchFamily="34" charset="0"/>
              </a:rPr>
              <a:t>8</a:t>
            </a:fld>
            <a:endParaRPr lang="ru-RU" sz="1600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104194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uk-UA" sz="2800" b="1" dirty="0">
                <a:solidFill>
                  <a:srgbClr val="002060"/>
                </a:solidFill>
                <a:latin typeface="Century Gothic" panose="020B0502020202020204" pitchFamily="34" charset="0"/>
              </a:rPr>
              <a:t>наслідки зловживання процесуальними правами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uk-UA" sz="28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залишення без розгляду або повернення позовної заяви - подання </a:t>
            </a:r>
            <a:r>
              <a:rPr lang="uk-UA" sz="2800" dirty="0">
                <a:solidFill>
                  <a:srgbClr val="002060"/>
                </a:solidFill>
                <a:latin typeface="Century Gothic" panose="020B0502020202020204" pitchFamily="34" charset="0"/>
              </a:rPr>
              <a:t>до </a:t>
            </a:r>
            <a:r>
              <a:rPr lang="uk-UA" sz="28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того </a:t>
            </a:r>
            <a:r>
              <a:rPr lang="uk-UA" sz="2800" dirty="0">
                <a:solidFill>
                  <a:srgbClr val="002060"/>
                </a:solidFill>
                <a:latin typeface="Century Gothic" panose="020B0502020202020204" pitchFamily="34" charset="0"/>
              </a:rPr>
              <a:t>ж суду </a:t>
            </a:r>
            <a:r>
              <a:rPr lang="uk-UA" sz="28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іншого позову </a:t>
            </a:r>
            <a:r>
              <a:rPr lang="uk-UA" sz="2800" dirty="0">
                <a:solidFill>
                  <a:srgbClr val="002060"/>
                </a:solidFill>
                <a:latin typeface="Century Gothic" panose="020B0502020202020204" pitchFamily="34" charset="0"/>
              </a:rPr>
              <a:t>(</a:t>
            </a:r>
            <a:r>
              <a:rPr lang="uk-UA" sz="28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позовів) </a:t>
            </a:r>
            <a:r>
              <a:rPr lang="uk-UA" sz="2800" dirty="0">
                <a:solidFill>
                  <a:srgbClr val="002060"/>
                </a:solidFill>
                <a:latin typeface="Century Gothic" panose="020B0502020202020204" pitchFamily="34" charset="0"/>
              </a:rPr>
              <a:t>до </a:t>
            </a:r>
            <a:r>
              <a:rPr lang="uk-UA" sz="28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того </a:t>
            </a:r>
            <a:r>
              <a:rPr lang="uk-UA" sz="2800" dirty="0">
                <a:solidFill>
                  <a:srgbClr val="002060"/>
                </a:solidFill>
                <a:latin typeface="Century Gothic" panose="020B0502020202020204" pitchFamily="34" charset="0"/>
              </a:rPr>
              <a:t>ж відповідача (відповідачів) з тим самим предметом та з однакових підстав </a:t>
            </a:r>
            <a:r>
              <a:rPr lang="uk-UA" sz="28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(п</a:t>
            </a:r>
            <a:r>
              <a:rPr lang="uk-UA" sz="2800" dirty="0">
                <a:solidFill>
                  <a:srgbClr val="002060"/>
                </a:solidFill>
                <a:latin typeface="Century Gothic" panose="020B0502020202020204" pitchFamily="34" charset="0"/>
              </a:rPr>
              <a:t>. 5 ч. 5 ст. </a:t>
            </a:r>
            <a:r>
              <a:rPr lang="uk-UA" sz="28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175, п. 10 ч. 1 ст. 227 проекту </a:t>
            </a:r>
            <a:r>
              <a:rPr lang="uk-UA" sz="2800" dirty="0">
                <a:solidFill>
                  <a:srgbClr val="002060"/>
                </a:solidFill>
                <a:latin typeface="Century Gothic" panose="020B0502020202020204" pitchFamily="34" charset="0"/>
              </a:rPr>
              <a:t>ГПК, </a:t>
            </a:r>
            <a:r>
              <a:rPr lang="uk-UA" sz="28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п. 6 ч. 4 ст. 186, п. 11 ч. 1 ст. 258 проекту ЦПК, п. 5 ч. 4 ст. 169, п. 10 ч. 1 ст. 240 проекту КАС)</a:t>
            </a:r>
          </a:p>
          <a:p>
            <a:pPr marL="0" indent="0">
              <a:spcBef>
                <a:spcPts val="0"/>
              </a:spcBef>
              <a:buNone/>
            </a:pPr>
            <a:endParaRPr lang="uk-UA" dirty="0">
              <a:solidFill>
                <a:srgbClr val="002060"/>
              </a:solidFill>
              <a:latin typeface="Century Gothic" panose="020B0502020202020204" pitchFamily="34" charset="0"/>
            </a:endParaRPr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ü"/>
            </a:pPr>
            <a:endParaRPr lang="uk-UA" dirty="0">
              <a:solidFill>
                <a:srgbClr val="002060"/>
              </a:solidFill>
              <a:latin typeface="Century Gothic" panose="020B0502020202020204" pitchFamily="34" charset="0"/>
            </a:endParaRPr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ü"/>
            </a:pPr>
            <a:endParaRPr lang="uk-UA" dirty="0" smtClean="0"/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ü"/>
            </a:pPr>
            <a:endParaRPr lang="ru-RU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DBF93-562C-4BF7-9308-142A36EF9914}" type="slidenum">
              <a:rPr lang="ru-RU" sz="1600" smtClean="0">
                <a:solidFill>
                  <a:srgbClr val="002060"/>
                </a:solidFill>
                <a:latin typeface="Century Gothic" panose="020B0502020202020204" pitchFamily="34" charset="0"/>
              </a:rPr>
              <a:t>9</a:t>
            </a:fld>
            <a:endParaRPr lang="ru-RU" sz="1600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624782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1136</TotalTime>
  <Words>775</Words>
  <Application>Microsoft Office PowerPoint</Application>
  <PresentationFormat>Экран (4:3)</PresentationFormat>
  <Paragraphs>72</Paragraphs>
  <Slides>15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20" baseType="lpstr">
      <vt:lpstr>Arial</vt:lpstr>
      <vt:lpstr>Calibri</vt:lpstr>
      <vt:lpstr>Century Gothic</vt:lpstr>
      <vt:lpstr>Wingdings</vt:lpstr>
      <vt:lpstr>Тема Office</vt:lpstr>
      <vt:lpstr>Відповідальність за зловживання процесуальними правами:  дотримання балансу між законодавчими нормами і етичними стандартами адвокатської діяльності</vt:lpstr>
      <vt:lpstr>про що говоритимемо?</vt:lpstr>
      <vt:lpstr>зловживання процесуальними правами: поняття</vt:lpstr>
      <vt:lpstr>зловживання процесуальними правами: види</vt:lpstr>
      <vt:lpstr>зловживання процесуальними правами: види</vt:lpstr>
      <vt:lpstr>зловживання процесуальними правами: види</vt:lpstr>
      <vt:lpstr>заходи для запобігання зловживанню процесуальними правами</vt:lpstr>
      <vt:lpstr>наслідки зловживання процесуальними правами</vt:lpstr>
      <vt:lpstr>наслідки зловживання процесуальними правами</vt:lpstr>
      <vt:lpstr>наслідки зловживання процесуальними правами</vt:lpstr>
      <vt:lpstr>наслідки зловживання процесуальними правами</vt:lpstr>
      <vt:lpstr>етичні аспекти зловживання процесуальними правами</vt:lpstr>
      <vt:lpstr>етичні аспекти зловживання процесуальними правами</vt:lpstr>
      <vt:lpstr>етичні аспекти зловживання процесуальними правами</vt:lpstr>
      <vt:lpstr>Дякую за увагу!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Хто заплатить за роботу адвоката: відшкодування витрат на супроводження спорів, чому зараз буває інколи дешевше «домовитися» ніж судитися, які зміни потрібні</dc:title>
  <dc:creator>Дмитрий</dc:creator>
  <cp:lastModifiedBy>Пользователь Windows</cp:lastModifiedBy>
  <cp:revision>61</cp:revision>
  <dcterms:created xsi:type="dcterms:W3CDTF">2017-04-04T17:08:04Z</dcterms:created>
  <dcterms:modified xsi:type="dcterms:W3CDTF">2017-09-09T10:31:29Z</dcterms:modified>
</cp:coreProperties>
</file>