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69" r:id="rId3"/>
    <p:sldId id="270" r:id="rId4"/>
    <p:sldId id="278" r:id="rId5"/>
    <p:sldId id="273" r:id="rId6"/>
    <p:sldId id="276" r:id="rId7"/>
    <p:sldId id="277" r:id="rId8"/>
    <p:sldId id="279" r:id="rId9"/>
    <p:sldId id="281" r:id="rId10"/>
    <p:sldId id="280" r:id="rId11"/>
    <p:sldId id="274" r:id="rId12"/>
    <p:sldId id="258" r:id="rId13"/>
  </p:sldIdLst>
  <p:sldSz cx="9906000" cy="6858000" type="A4"/>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99CC00"/>
    <a:srgbClr val="583213"/>
    <a:srgbClr val="FED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75" autoAdjust="0"/>
  </p:normalViewPr>
  <p:slideViewPr>
    <p:cSldViewPr showGuides="1">
      <p:cViewPr>
        <p:scale>
          <a:sx n="77" d="100"/>
          <a:sy n="77" d="100"/>
        </p:scale>
        <p:origin x="-972" y="6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38D99-8CC1-4C82-A67A-05DD8385C3EC}" type="datetimeFigureOut">
              <a:rPr lang="uk-UA" smtClean="0"/>
              <a:t>07.09.2017</a:t>
            </a:fld>
            <a:endParaRPr lang="uk-UA"/>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EFF33-D020-40BD-9294-2C2813696CC7}" type="slidenum">
              <a:rPr lang="uk-UA" smtClean="0"/>
              <a:t>‹#›</a:t>
            </a:fld>
            <a:endParaRPr lang="uk-UA"/>
          </a:p>
        </p:txBody>
      </p:sp>
    </p:spTree>
    <p:extLst>
      <p:ext uri="{BB962C8B-B14F-4D97-AF65-F5344CB8AC3E}">
        <p14:creationId xmlns:p14="http://schemas.microsoft.com/office/powerpoint/2010/main" val="365731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B35EFF33-D020-40BD-9294-2C2813696CC7}" type="slidenum">
              <a:rPr lang="uk-UA" smtClean="0"/>
              <a:t>1</a:t>
            </a:fld>
            <a:endParaRPr lang="uk-UA"/>
          </a:p>
        </p:txBody>
      </p:sp>
    </p:spTree>
    <p:extLst>
      <p:ext uri="{BB962C8B-B14F-4D97-AF65-F5344CB8AC3E}">
        <p14:creationId xmlns:p14="http://schemas.microsoft.com/office/powerpoint/2010/main" val="170559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xfrm>
            <a:off x="952500" y="685800"/>
            <a:ext cx="4953000" cy="3429000"/>
          </a:xfrm>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tLang="uk-UA"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327DB-3BEF-4E24-89AE-1F1F0C8200FC}" type="slidenum">
              <a:rPr lang="ru-RU" altLang="uk-UA" smtClean="0"/>
              <a:pPr/>
              <a:t>10</a:t>
            </a:fld>
            <a:endParaRPr lang="ru-RU" altLang="uk-U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xfrm>
            <a:off x="952500" y="685800"/>
            <a:ext cx="4953000" cy="3429000"/>
          </a:xfrm>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tLang="uk-UA"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327DB-3BEF-4E24-89AE-1F1F0C8200FC}" type="slidenum">
              <a:rPr lang="ru-RU" altLang="uk-UA" smtClean="0"/>
              <a:pPr/>
              <a:t>11</a:t>
            </a:fld>
            <a:endParaRPr lang="ru-RU" alt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xfrm>
            <a:off x="952500" y="685800"/>
            <a:ext cx="4953000" cy="3429000"/>
          </a:xfrm>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tLang="uk-UA"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327DB-3BEF-4E24-89AE-1F1F0C8200FC}" type="slidenum">
              <a:rPr lang="ru-RU" altLang="uk-UA" smtClean="0"/>
              <a:pPr/>
              <a:t>2</a:t>
            </a:fld>
            <a:endParaRPr lang="ru-RU" alt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xfrm>
            <a:off x="952500" y="685800"/>
            <a:ext cx="4953000" cy="3429000"/>
          </a:xfrm>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tLang="uk-UA"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327DB-3BEF-4E24-89AE-1F1F0C8200FC}" type="slidenum">
              <a:rPr lang="ru-RU" altLang="uk-UA" smtClean="0"/>
              <a:pPr/>
              <a:t>3</a:t>
            </a:fld>
            <a:endParaRPr lang="ru-RU" altLang="uk-U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xfrm>
            <a:off x="952500" y="685800"/>
            <a:ext cx="4953000" cy="3429000"/>
          </a:xfrm>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tLang="uk-UA"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327DB-3BEF-4E24-89AE-1F1F0C8200FC}" type="slidenum">
              <a:rPr lang="ru-RU" altLang="uk-UA" smtClean="0"/>
              <a:pPr/>
              <a:t>4</a:t>
            </a:fld>
            <a:endParaRPr lang="ru-RU" altLang="uk-U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xfrm>
            <a:off x="952500" y="685800"/>
            <a:ext cx="4953000" cy="3429000"/>
          </a:xfrm>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tLang="uk-UA"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327DB-3BEF-4E24-89AE-1F1F0C8200FC}" type="slidenum">
              <a:rPr lang="ru-RU" altLang="uk-UA" smtClean="0"/>
              <a:pPr/>
              <a:t>5</a:t>
            </a:fld>
            <a:endParaRPr lang="ru-RU" altLang="uk-U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xfrm>
            <a:off x="952500" y="685800"/>
            <a:ext cx="4953000" cy="3429000"/>
          </a:xfrm>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tLang="uk-UA"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327DB-3BEF-4E24-89AE-1F1F0C8200FC}" type="slidenum">
              <a:rPr lang="ru-RU" altLang="uk-UA" smtClean="0"/>
              <a:pPr/>
              <a:t>6</a:t>
            </a:fld>
            <a:endParaRPr lang="ru-RU" altLang="uk-U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xfrm>
            <a:off x="952500" y="685800"/>
            <a:ext cx="4953000" cy="3429000"/>
          </a:xfrm>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tLang="uk-UA"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327DB-3BEF-4E24-89AE-1F1F0C8200FC}" type="slidenum">
              <a:rPr lang="ru-RU" altLang="uk-UA" smtClean="0"/>
              <a:pPr/>
              <a:t>7</a:t>
            </a:fld>
            <a:endParaRPr lang="ru-RU" altLang="uk-U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xfrm>
            <a:off x="952500" y="685800"/>
            <a:ext cx="4953000" cy="3429000"/>
          </a:xfrm>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tLang="uk-UA"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327DB-3BEF-4E24-89AE-1F1F0C8200FC}" type="slidenum">
              <a:rPr lang="ru-RU" altLang="uk-UA" smtClean="0"/>
              <a:pPr/>
              <a:t>8</a:t>
            </a:fld>
            <a:endParaRPr lang="ru-RU" altLang="uk-U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xfrm>
            <a:off x="952500" y="685800"/>
            <a:ext cx="4953000" cy="3429000"/>
          </a:xfrm>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tLang="uk-UA"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327DB-3BEF-4E24-89AE-1F1F0C8200FC}" type="slidenum">
              <a:rPr lang="ru-RU" altLang="uk-UA" smtClean="0"/>
              <a:pPr/>
              <a:t>9</a:t>
            </a:fld>
            <a:endParaRPr lang="ru-RU" altLang="uk-U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лицевая">
    <p:spTree>
      <p:nvGrpSpPr>
        <p:cNvPr id="1" name=""/>
        <p:cNvGrpSpPr/>
        <p:nvPr/>
      </p:nvGrpSpPr>
      <p:grpSpPr>
        <a:xfrm>
          <a:off x="0" y="0"/>
          <a:ext cx="0" cy="0"/>
          <a:chOff x="0" y="0"/>
          <a:chExt cx="0" cy="0"/>
        </a:xfrm>
      </p:grpSpPr>
      <p:pic>
        <p:nvPicPr>
          <p:cNvPr id="10" name="Picture 2" descr="E:\Work\Ekma\2017\InPUT-03\01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0192" y="327820"/>
            <a:ext cx="2376264" cy="694875"/>
          </a:xfrm>
          <a:prstGeom prst="rect">
            <a:avLst/>
          </a:prstGeom>
          <a:noFill/>
          <a:extLst>
            <a:ext uri="{909E8E84-426E-40DD-AFC4-6F175D3DCCD1}">
              <a14:hiddenFill xmlns:a14="http://schemas.microsoft.com/office/drawing/2010/main">
                <a:solidFill>
                  <a:srgbClr val="FFFFFF"/>
                </a:solidFill>
              </a14:hiddenFill>
            </a:ext>
          </a:extLst>
        </p:spPr>
      </p:pic>
      <p:sp>
        <p:nvSpPr>
          <p:cNvPr id="14" name="Заголовок 13"/>
          <p:cNvSpPr>
            <a:spLocks noGrp="1"/>
          </p:cNvSpPr>
          <p:nvPr>
            <p:ph type="title"/>
          </p:nvPr>
        </p:nvSpPr>
        <p:spPr>
          <a:xfrm>
            <a:off x="3793893" y="5589240"/>
            <a:ext cx="5682563" cy="1143000"/>
          </a:xfrm>
          <a:prstGeom prst="rect">
            <a:avLst/>
          </a:prstGeom>
          <a:noFill/>
          <a:effectLst/>
        </p:spPr>
        <p:txBody>
          <a:bodyPr anchor="t" anchorCtr="0">
            <a:noAutofit/>
          </a:bodyPr>
          <a:lstStyle>
            <a:lvl1pPr algn="l">
              <a:defRPr lang="uk-UA" sz="5400" kern="800" spc="200" dirty="0">
                <a:latin typeface="Times New Roman" pitchFamily="18" charset="0"/>
                <a:cs typeface="Times New Roman" pitchFamily="18" charset="0"/>
              </a:defRPr>
            </a:lvl1pPr>
          </a:lstStyle>
          <a:p>
            <a:pPr marL="182563" lvl="0" algn="l"/>
            <a:r>
              <a:rPr lang="ru-RU" dirty="0"/>
              <a:t>Образец заголовка</a:t>
            </a:r>
            <a:endParaRPr lang="uk-UA" dirty="0"/>
          </a:p>
        </p:txBody>
      </p:sp>
      <p:sp>
        <p:nvSpPr>
          <p:cNvPr id="19" name="Текст 18"/>
          <p:cNvSpPr>
            <a:spLocks noGrp="1"/>
          </p:cNvSpPr>
          <p:nvPr>
            <p:ph type="body" sz="quarter" idx="10"/>
          </p:nvPr>
        </p:nvSpPr>
        <p:spPr>
          <a:xfrm>
            <a:off x="776536" y="5661248"/>
            <a:ext cx="2449512" cy="936104"/>
          </a:xfrm>
          <a:prstGeom prst="rect">
            <a:avLst/>
          </a:prstGeom>
        </p:spPr>
        <p:txBody>
          <a:bodyPr>
            <a:noAutofit/>
          </a:bodyPr>
          <a:lstStyle>
            <a:lvl1pPr marL="342900" indent="-342900" algn="l">
              <a:buNone/>
              <a:defRPr lang="uk-UA" sz="1200" dirty="0">
                <a:solidFill>
                  <a:srgbClr val="FFFFFF"/>
                </a:solidFill>
                <a:latin typeface="Times New Roman" pitchFamily="18" charset="0"/>
                <a:cs typeface="Times New Roman" pitchFamily="18" charset="0"/>
              </a:defRPr>
            </a:lvl1pPr>
          </a:lstStyle>
          <a:p>
            <a:pPr marL="0" lvl="0" indent="0"/>
            <a:r>
              <a:rPr lang="ru-RU" dirty="0"/>
              <a:t>Образец текста</a:t>
            </a:r>
            <a:endParaRPr lang="uk-UA" dirty="0"/>
          </a:p>
        </p:txBody>
      </p:sp>
      <p:grpSp>
        <p:nvGrpSpPr>
          <p:cNvPr id="3" name="Группа 2"/>
          <p:cNvGrpSpPr/>
          <p:nvPr userDrawn="1"/>
        </p:nvGrpSpPr>
        <p:grpSpPr>
          <a:xfrm>
            <a:off x="0" y="0"/>
            <a:ext cx="9906000" cy="6858001"/>
            <a:chOff x="0" y="0"/>
            <a:chExt cx="9906000" cy="6858001"/>
          </a:xfrm>
        </p:grpSpPr>
        <p:sp>
          <p:nvSpPr>
            <p:cNvPr id="2" name="Прямоугольник 1"/>
            <p:cNvSpPr/>
            <p:nvPr userDrawn="1"/>
          </p:nvSpPr>
          <p:spPr>
            <a:xfrm>
              <a:off x="0" y="1170000"/>
              <a:ext cx="9906000" cy="4032000"/>
            </a:xfrm>
            <a:prstGeom prst="rect">
              <a:avLst/>
            </a:prstGeom>
            <a:solidFill>
              <a:srgbClr val="FE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userDrawn="1"/>
          </p:nvSpPr>
          <p:spPr>
            <a:xfrm>
              <a:off x="330672" y="327820"/>
              <a:ext cx="2966144" cy="6530181"/>
            </a:xfrm>
            <a:prstGeom prst="rect">
              <a:avLst/>
            </a:prstGeom>
            <a:solidFill>
              <a:srgbClr val="583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userDrawn="1"/>
          </p:nvSpPr>
          <p:spPr>
            <a:xfrm>
              <a:off x="776536" y="0"/>
              <a:ext cx="3024336" cy="551723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Tree>
    <p:extLst>
      <p:ext uri="{BB962C8B-B14F-4D97-AF65-F5344CB8AC3E}">
        <p14:creationId xmlns:p14="http://schemas.microsoft.com/office/powerpoint/2010/main" val="29240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колонки">
    <p:spTree>
      <p:nvGrpSpPr>
        <p:cNvPr id="1" name=""/>
        <p:cNvGrpSpPr/>
        <p:nvPr/>
      </p:nvGrpSpPr>
      <p:grpSpPr>
        <a:xfrm>
          <a:off x="0" y="0"/>
          <a:ext cx="0" cy="0"/>
          <a:chOff x="0" y="0"/>
          <a:chExt cx="0" cy="0"/>
        </a:xfrm>
      </p:grpSpPr>
      <p:sp>
        <p:nvSpPr>
          <p:cNvPr id="28" name="Заголовок 27"/>
          <p:cNvSpPr>
            <a:spLocks noGrp="1"/>
          </p:cNvSpPr>
          <p:nvPr>
            <p:ph type="title"/>
          </p:nvPr>
        </p:nvSpPr>
        <p:spPr>
          <a:xfrm>
            <a:off x="2504728" y="1289955"/>
            <a:ext cx="6905971" cy="652934"/>
          </a:xfrm>
          <a:prstGeom prst="rect">
            <a:avLst/>
          </a:prstGeom>
          <a:noFill/>
        </p:spPr>
        <p:txBody>
          <a:bodyPr vert="horz" lIns="0" tIns="45720" rIns="0" bIns="45720" rtlCol="0">
            <a:noAutofit/>
          </a:bodyPr>
          <a:lstStyle>
            <a:lvl1pPr algn="l">
              <a:defRPr lang="uk-UA" sz="4000" dirty="0">
                <a:solidFill>
                  <a:srgbClr val="99CC00"/>
                </a:solidFill>
                <a:latin typeface="Times New Roman" pitchFamily="18" charset="0"/>
                <a:ea typeface="+mn-ea"/>
                <a:cs typeface="Times New Roman" pitchFamily="18" charset="0"/>
              </a:defRPr>
            </a:lvl1pPr>
          </a:lstStyle>
          <a:p>
            <a:pPr marL="0" lvl="0" indent="0" algn="l">
              <a:spcBef>
                <a:spcPct val="20000"/>
              </a:spcBef>
              <a:buFont typeface="Arial" pitchFamily="34" charset="0"/>
            </a:pPr>
            <a:r>
              <a:rPr lang="ru-RU" dirty="0"/>
              <a:t>Образец заголовка</a:t>
            </a:r>
            <a:endParaRPr lang="uk-UA" dirty="0"/>
          </a:p>
        </p:txBody>
      </p:sp>
      <p:sp>
        <p:nvSpPr>
          <p:cNvPr id="7" name="Прямоугольник 6"/>
          <p:cNvSpPr/>
          <p:nvPr userDrawn="1"/>
        </p:nvSpPr>
        <p:spPr>
          <a:xfrm>
            <a:off x="344488" y="2"/>
            <a:ext cx="1512168" cy="685799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0" name="Группа 19"/>
          <p:cNvGrpSpPr/>
          <p:nvPr userDrawn="1"/>
        </p:nvGrpSpPr>
        <p:grpSpPr>
          <a:xfrm>
            <a:off x="1280596" y="2060848"/>
            <a:ext cx="8100392" cy="4176464"/>
            <a:chOff x="755576" y="1124744"/>
            <a:chExt cx="7344816" cy="4176464"/>
          </a:xfrm>
        </p:grpSpPr>
        <p:cxnSp>
          <p:nvCxnSpPr>
            <p:cNvPr id="21" name="Прямая соединительная линия 20"/>
            <p:cNvCxnSpPr/>
            <p:nvPr/>
          </p:nvCxnSpPr>
          <p:spPr>
            <a:xfrm>
              <a:off x="755576" y="1124744"/>
              <a:ext cx="7344816" cy="0"/>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100392" y="1124744"/>
              <a:ext cx="0" cy="4176464"/>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grpSp>
      <p:sp>
        <p:nvSpPr>
          <p:cNvPr id="23" name="Овал 22"/>
          <p:cNvSpPr/>
          <p:nvPr userDrawn="1"/>
        </p:nvSpPr>
        <p:spPr>
          <a:xfrm>
            <a:off x="9119701" y="6165304"/>
            <a:ext cx="522566" cy="522566"/>
          </a:xfrm>
          <a:prstGeom prst="ellipse">
            <a:avLst/>
          </a:prstGeom>
          <a:solidFill>
            <a:srgbClr val="FFFFFF"/>
          </a:solidFill>
          <a:ln w="127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203234D-35DF-4F28-B8F8-E7802E14F0F7}" type="slidenum">
              <a:rPr lang="uk-UA" sz="1200">
                <a:solidFill>
                  <a:schemeClr val="tx1">
                    <a:tint val="75000"/>
                  </a:schemeClr>
                </a:solidFill>
              </a:rPr>
              <a:pPr algn="ctr"/>
              <a:t>‹#›</a:t>
            </a:fld>
            <a:endParaRPr lang="uk-UA" sz="1200" dirty="0">
              <a:solidFill>
                <a:schemeClr val="tx1">
                  <a:tint val="75000"/>
                </a:schemeClr>
              </a:solidFill>
            </a:endParaRPr>
          </a:p>
        </p:txBody>
      </p:sp>
      <p:pic>
        <p:nvPicPr>
          <p:cNvPr id="24" name="Picture 2" descr="E:\Work\Ekma\2017\InPUT-03\01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89817" y="313532"/>
            <a:ext cx="552450" cy="506412"/>
          </a:xfrm>
          <a:prstGeom prst="rect">
            <a:avLst/>
          </a:prstGeom>
          <a:noFill/>
          <a:extLst>
            <a:ext uri="{909E8E84-426E-40DD-AFC4-6F175D3DCCD1}">
              <a14:hiddenFill xmlns:a14="http://schemas.microsoft.com/office/drawing/2010/main">
                <a:solidFill>
                  <a:srgbClr val="FFFFFF"/>
                </a:solidFill>
              </a14:hiddenFill>
            </a:ext>
          </a:extLst>
        </p:spPr>
      </p:pic>
      <p:sp>
        <p:nvSpPr>
          <p:cNvPr id="26" name="Подзаголовок 2"/>
          <p:cNvSpPr txBox="1">
            <a:spLocks/>
          </p:cNvSpPr>
          <p:nvPr userDrawn="1"/>
        </p:nvSpPr>
        <p:spPr>
          <a:xfrm>
            <a:off x="2504729" y="2348880"/>
            <a:ext cx="6768752" cy="3456384"/>
          </a:xfrm>
          <a:prstGeom prst="rect">
            <a:avLst/>
          </a:prstGeom>
        </p:spPr>
        <p:txBody>
          <a:bodyPr vert="horz" lIns="91440" tIns="45720" rIns="91440" bIns="45720" numCol="2" spcCol="252000" rtlCol="0">
            <a:noAutofit/>
          </a:bodyPr>
          <a:lstStyle/>
          <a:p>
            <a:pPr>
              <a:spcBef>
                <a:spcPts val="600"/>
              </a:spcBef>
            </a:pPr>
            <a:endParaRPr lang="en-US" sz="1200" dirty="0">
              <a:solidFill>
                <a:srgbClr val="000000"/>
              </a:solidFill>
            </a:endParaRPr>
          </a:p>
        </p:txBody>
      </p:sp>
      <p:sp>
        <p:nvSpPr>
          <p:cNvPr id="39" name="Текст 38"/>
          <p:cNvSpPr>
            <a:spLocks noGrp="1"/>
          </p:cNvSpPr>
          <p:nvPr>
            <p:ph type="body" sz="quarter" idx="10"/>
          </p:nvPr>
        </p:nvSpPr>
        <p:spPr>
          <a:xfrm>
            <a:off x="2484000" y="2340000"/>
            <a:ext cx="6769100" cy="3455988"/>
          </a:xfrm>
          <a:prstGeom prst="rect">
            <a:avLst/>
          </a:prstGeom>
        </p:spPr>
        <p:txBody>
          <a:bodyPr vert="horz" lIns="91440" tIns="45720" rIns="91440" bIns="45720" numCol="2" spcCol="252000" rtlCol="0">
            <a:noAutofit/>
          </a:bodyPr>
          <a:lstStyle>
            <a:lvl1pPr marL="0" indent="0" algn="l">
              <a:buNone/>
              <a:defRPr lang="ru-RU" sz="1200" kern="1200" dirty="0" smtClean="0">
                <a:solidFill>
                  <a:srgbClr val="000000"/>
                </a:solidFill>
                <a:latin typeface="Times New Roman" pitchFamily="18" charset="0"/>
                <a:ea typeface="+mn-ea"/>
                <a:cs typeface="Times New Roman" pitchFamily="18" charset="0"/>
              </a:defRPr>
            </a:lvl1pPr>
            <a:lvl2pPr marL="171450" indent="0">
              <a:buNone/>
              <a:defRPr lang="ru-RU" sz="1200" b="1" kern="1200" dirty="0" smtClean="0">
                <a:solidFill>
                  <a:srgbClr val="99CC00"/>
                </a:solidFill>
                <a:latin typeface="Times New Roman" pitchFamily="18" charset="0"/>
                <a:ea typeface="+mn-ea"/>
                <a:cs typeface="Times New Roman" pitchFamily="18" charset="0"/>
              </a:defRPr>
            </a:lvl2pPr>
            <a:lvl3pPr>
              <a:defRPr lang="ru-RU" sz="1800" smtClean="0"/>
            </a:lvl3pPr>
            <a:lvl4pPr>
              <a:defRPr lang="ru-RU" sz="1800" smtClean="0"/>
            </a:lvl4pPr>
            <a:lvl5pPr>
              <a:defRPr lang="uk-UA" sz="1800"/>
            </a:lvl5pPr>
          </a:lstStyle>
          <a:p>
            <a:pPr marL="0" lvl="0">
              <a:spcBef>
                <a:spcPts val="600"/>
              </a:spcBef>
            </a:pPr>
            <a:r>
              <a:rPr lang="ru-RU" dirty="0"/>
              <a:t>Образец текста</a:t>
            </a:r>
          </a:p>
        </p:txBody>
      </p:sp>
      <p:sp>
        <p:nvSpPr>
          <p:cNvPr id="40" name="Нижний колонтитул 4"/>
          <p:cNvSpPr>
            <a:spLocks noGrp="1"/>
          </p:cNvSpPr>
          <p:nvPr>
            <p:ph type="ftr" sz="quarter" idx="11"/>
          </p:nvPr>
        </p:nvSpPr>
        <p:spPr>
          <a:xfrm>
            <a:off x="2503552" y="404664"/>
            <a:ext cx="64818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defRPr lang="uk-UA" sz="1800" i="1" kern="900" spc="600" dirty="0">
                <a:solidFill>
                  <a:schemeClr val="tx1"/>
                </a:solidFill>
                <a:latin typeface="Times New Roman" pitchFamily="18" charset="0"/>
                <a:ea typeface="+mn-ea"/>
                <a:cs typeface="Times New Roman" pitchFamily="18" charset="0"/>
              </a:defRPr>
            </a:lvl1pPr>
          </a:lstStyle>
          <a:p>
            <a:endParaRPr lang="uk-UA" dirty="0"/>
          </a:p>
        </p:txBody>
      </p:sp>
    </p:spTree>
    <p:extLst>
      <p:ext uri="{BB962C8B-B14F-4D97-AF65-F5344CB8AC3E}">
        <p14:creationId xmlns:p14="http://schemas.microsoft.com/office/powerpoint/2010/main" val="157237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колонки, имидж слева">
    <p:spTree>
      <p:nvGrpSpPr>
        <p:cNvPr id="1" name=""/>
        <p:cNvGrpSpPr/>
        <p:nvPr/>
      </p:nvGrpSpPr>
      <p:grpSpPr>
        <a:xfrm>
          <a:off x="0" y="0"/>
          <a:ext cx="0" cy="0"/>
          <a:chOff x="0" y="0"/>
          <a:chExt cx="0" cy="0"/>
        </a:xfrm>
      </p:grpSpPr>
      <p:grpSp>
        <p:nvGrpSpPr>
          <p:cNvPr id="7" name="Группа 6"/>
          <p:cNvGrpSpPr/>
          <p:nvPr userDrawn="1"/>
        </p:nvGrpSpPr>
        <p:grpSpPr>
          <a:xfrm>
            <a:off x="1280596" y="2060848"/>
            <a:ext cx="8100392" cy="4176464"/>
            <a:chOff x="755576" y="1124744"/>
            <a:chExt cx="7344816" cy="4176464"/>
          </a:xfrm>
        </p:grpSpPr>
        <p:cxnSp>
          <p:nvCxnSpPr>
            <p:cNvPr id="8" name="Прямая соединительная линия 7"/>
            <p:cNvCxnSpPr/>
            <p:nvPr/>
          </p:nvCxnSpPr>
          <p:spPr>
            <a:xfrm>
              <a:off x="755576" y="1124744"/>
              <a:ext cx="7344816" cy="0"/>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100392" y="1124744"/>
              <a:ext cx="0" cy="4176464"/>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grpSp>
      <p:sp>
        <p:nvSpPr>
          <p:cNvPr id="11" name="Овал 10"/>
          <p:cNvSpPr/>
          <p:nvPr userDrawn="1"/>
        </p:nvSpPr>
        <p:spPr>
          <a:xfrm>
            <a:off x="9119701" y="6165304"/>
            <a:ext cx="522566" cy="522566"/>
          </a:xfrm>
          <a:prstGeom prst="ellipse">
            <a:avLst/>
          </a:prstGeom>
          <a:solidFill>
            <a:srgbClr val="FFFFFF"/>
          </a:solidFill>
          <a:ln w="127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203234D-35DF-4F28-B8F8-E7802E14F0F7}" type="slidenum">
              <a:rPr lang="uk-UA" sz="1200">
                <a:solidFill>
                  <a:schemeClr val="tx1">
                    <a:tint val="75000"/>
                  </a:schemeClr>
                </a:solidFill>
              </a:rPr>
              <a:pPr algn="ctr"/>
              <a:t>‹#›</a:t>
            </a:fld>
            <a:endParaRPr lang="uk-UA" sz="1200" dirty="0">
              <a:solidFill>
                <a:schemeClr val="tx1">
                  <a:tint val="75000"/>
                </a:schemeClr>
              </a:solidFill>
            </a:endParaRPr>
          </a:p>
        </p:txBody>
      </p:sp>
      <p:pic>
        <p:nvPicPr>
          <p:cNvPr id="12" name="Picture 2" descr="E:\Work\Ekma\2017\InPUT-03\01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89817" y="313532"/>
            <a:ext cx="552450" cy="506412"/>
          </a:xfrm>
          <a:prstGeom prst="rect">
            <a:avLst/>
          </a:prstGeom>
          <a:noFill/>
          <a:extLst>
            <a:ext uri="{909E8E84-426E-40DD-AFC4-6F175D3DCCD1}">
              <a14:hiddenFill xmlns:a14="http://schemas.microsoft.com/office/drawing/2010/main">
                <a:solidFill>
                  <a:srgbClr val="FFFFFF"/>
                </a:solidFill>
              </a14:hiddenFill>
            </a:ext>
          </a:extLst>
        </p:spPr>
      </p:pic>
      <p:sp>
        <p:nvSpPr>
          <p:cNvPr id="21" name="Заголовок 27"/>
          <p:cNvSpPr>
            <a:spLocks noGrp="1"/>
          </p:cNvSpPr>
          <p:nvPr>
            <p:ph type="title"/>
          </p:nvPr>
        </p:nvSpPr>
        <p:spPr>
          <a:xfrm>
            <a:off x="3944892" y="1289955"/>
            <a:ext cx="5421149" cy="652934"/>
          </a:xfrm>
          <a:prstGeom prst="rect">
            <a:avLst/>
          </a:prstGeom>
          <a:noFill/>
        </p:spPr>
        <p:txBody>
          <a:bodyPr vert="horz" lIns="0" tIns="45720" rIns="0" bIns="45720" rtlCol="0">
            <a:noAutofit/>
          </a:bodyPr>
          <a:lstStyle>
            <a:lvl1pPr algn="l">
              <a:defRPr lang="uk-UA" sz="4000" dirty="0">
                <a:solidFill>
                  <a:srgbClr val="99CC00"/>
                </a:solidFill>
                <a:latin typeface="Times New Roman" pitchFamily="18" charset="0"/>
                <a:ea typeface="+mn-ea"/>
                <a:cs typeface="Times New Roman" pitchFamily="18" charset="0"/>
              </a:defRPr>
            </a:lvl1pPr>
          </a:lstStyle>
          <a:p>
            <a:pPr marL="0" lvl="0" indent="0" algn="l">
              <a:spcBef>
                <a:spcPct val="20000"/>
              </a:spcBef>
              <a:buFont typeface="Arial" pitchFamily="34" charset="0"/>
            </a:pPr>
            <a:r>
              <a:rPr lang="ru-RU" dirty="0"/>
              <a:t>Образец заголовка</a:t>
            </a:r>
            <a:endParaRPr lang="uk-UA" dirty="0"/>
          </a:p>
        </p:txBody>
      </p:sp>
      <p:sp>
        <p:nvSpPr>
          <p:cNvPr id="22" name="Текст 38"/>
          <p:cNvSpPr>
            <a:spLocks noGrp="1"/>
          </p:cNvSpPr>
          <p:nvPr>
            <p:ph type="body" sz="quarter" idx="10"/>
          </p:nvPr>
        </p:nvSpPr>
        <p:spPr>
          <a:xfrm>
            <a:off x="3888000" y="2340000"/>
            <a:ext cx="5265127" cy="3888432"/>
          </a:xfrm>
          <a:prstGeom prst="rect">
            <a:avLst/>
          </a:prstGeom>
        </p:spPr>
        <p:txBody>
          <a:bodyPr vert="horz" lIns="91440" tIns="45720" rIns="91440" bIns="45720" numCol="2" spcCol="252000" rtlCol="0">
            <a:noAutofit/>
          </a:bodyPr>
          <a:lstStyle>
            <a:lvl1pPr marL="0" indent="0" algn="l">
              <a:buNone/>
              <a:defRPr lang="ru-RU" sz="1200" kern="1200" dirty="0" smtClean="0">
                <a:solidFill>
                  <a:srgbClr val="000000"/>
                </a:solidFill>
                <a:latin typeface="Times New Roman" pitchFamily="18" charset="0"/>
                <a:ea typeface="+mn-ea"/>
                <a:cs typeface="Times New Roman" pitchFamily="18" charset="0"/>
              </a:defRPr>
            </a:lvl1pPr>
            <a:lvl2pPr marL="171450" indent="0">
              <a:buNone/>
              <a:defRPr lang="ru-RU" sz="1200" b="1" kern="1200" dirty="0" smtClean="0">
                <a:solidFill>
                  <a:srgbClr val="99CC00"/>
                </a:solidFill>
                <a:latin typeface="Times New Roman" pitchFamily="18" charset="0"/>
                <a:ea typeface="+mn-ea"/>
                <a:cs typeface="Times New Roman" pitchFamily="18" charset="0"/>
              </a:defRPr>
            </a:lvl2pPr>
            <a:lvl3pPr>
              <a:defRPr lang="ru-RU" sz="1800" smtClean="0"/>
            </a:lvl3pPr>
            <a:lvl4pPr>
              <a:defRPr lang="ru-RU" sz="1800" smtClean="0"/>
            </a:lvl4pPr>
            <a:lvl5pPr>
              <a:defRPr lang="uk-UA" sz="1800"/>
            </a:lvl5pPr>
          </a:lstStyle>
          <a:p>
            <a:pPr marL="0" lvl="0">
              <a:spcBef>
                <a:spcPts val="600"/>
              </a:spcBef>
            </a:pPr>
            <a:r>
              <a:rPr lang="ru-RU" dirty="0"/>
              <a:t>Образец текста</a:t>
            </a:r>
          </a:p>
        </p:txBody>
      </p:sp>
      <p:sp>
        <p:nvSpPr>
          <p:cNvPr id="23" name="Прямоугольник 22"/>
          <p:cNvSpPr/>
          <p:nvPr userDrawn="1"/>
        </p:nvSpPr>
        <p:spPr>
          <a:xfrm>
            <a:off x="344488" y="2"/>
            <a:ext cx="1512168" cy="685799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Нижний колонтитул 4"/>
          <p:cNvSpPr>
            <a:spLocks noGrp="1"/>
          </p:cNvSpPr>
          <p:nvPr>
            <p:ph type="ftr" sz="quarter" idx="11"/>
          </p:nvPr>
        </p:nvSpPr>
        <p:spPr>
          <a:xfrm>
            <a:off x="3944888" y="404664"/>
            <a:ext cx="49685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defRPr lang="uk-UA" sz="1800" i="1" kern="900" spc="600" dirty="0">
                <a:solidFill>
                  <a:schemeClr val="tx1"/>
                </a:solidFill>
                <a:latin typeface="Times New Roman" pitchFamily="18" charset="0"/>
                <a:ea typeface="+mn-ea"/>
                <a:cs typeface="Times New Roman" pitchFamily="18" charset="0"/>
              </a:defRPr>
            </a:lvl1pPr>
          </a:lstStyle>
          <a:p>
            <a:endParaRPr lang="uk-UA" dirty="0"/>
          </a:p>
        </p:txBody>
      </p:sp>
    </p:spTree>
    <p:extLst>
      <p:ext uri="{BB962C8B-B14F-4D97-AF65-F5344CB8AC3E}">
        <p14:creationId xmlns:p14="http://schemas.microsoft.com/office/powerpoint/2010/main" val="374137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рейм, 1 колонка">
    <p:spTree>
      <p:nvGrpSpPr>
        <p:cNvPr id="1" name=""/>
        <p:cNvGrpSpPr/>
        <p:nvPr/>
      </p:nvGrpSpPr>
      <p:grpSpPr>
        <a:xfrm>
          <a:off x="0" y="0"/>
          <a:ext cx="0" cy="0"/>
          <a:chOff x="0" y="0"/>
          <a:chExt cx="0" cy="0"/>
        </a:xfrm>
      </p:grpSpPr>
      <p:sp>
        <p:nvSpPr>
          <p:cNvPr id="3" name="Прямоугольник 2"/>
          <p:cNvSpPr/>
          <p:nvPr userDrawn="1"/>
        </p:nvSpPr>
        <p:spPr>
          <a:xfrm>
            <a:off x="344488" y="2"/>
            <a:ext cx="1512168" cy="685799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5" name="Группа 4"/>
          <p:cNvGrpSpPr/>
          <p:nvPr userDrawn="1"/>
        </p:nvGrpSpPr>
        <p:grpSpPr>
          <a:xfrm>
            <a:off x="1280596" y="2060848"/>
            <a:ext cx="8100392" cy="4176464"/>
            <a:chOff x="755576" y="1124744"/>
            <a:chExt cx="7344816" cy="4176464"/>
          </a:xfrm>
        </p:grpSpPr>
        <p:cxnSp>
          <p:nvCxnSpPr>
            <p:cNvPr id="6" name="Прямая соединительная линия 5"/>
            <p:cNvCxnSpPr/>
            <p:nvPr/>
          </p:nvCxnSpPr>
          <p:spPr>
            <a:xfrm>
              <a:off x="755576" y="1124744"/>
              <a:ext cx="7344816" cy="0"/>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100392" y="1124744"/>
              <a:ext cx="0" cy="4176464"/>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grpSp>
      <p:sp>
        <p:nvSpPr>
          <p:cNvPr id="8" name="Овал 7"/>
          <p:cNvSpPr/>
          <p:nvPr userDrawn="1"/>
        </p:nvSpPr>
        <p:spPr>
          <a:xfrm>
            <a:off x="9119701" y="6165304"/>
            <a:ext cx="522566" cy="522566"/>
          </a:xfrm>
          <a:prstGeom prst="ellipse">
            <a:avLst/>
          </a:prstGeom>
          <a:solidFill>
            <a:srgbClr val="FFFFFF"/>
          </a:solidFill>
          <a:ln w="127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203234D-35DF-4F28-B8F8-E7802E14F0F7}" type="slidenum">
              <a:rPr lang="uk-UA" sz="1200">
                <a:solidFill>
                  <a:schemeClr val="tx1">
                    <a:tint val="75000"/>
                  </a:schemeClr>
                </a:solidFill>
              </a:rPr>
              <a:pPr algn="ctr"/>
              <a:t>‹#›</a:t>
            </a:fld>
            <a:endParaRPr lang="uk-UA" sz="1200" dirty="0">
              <a:solidFill>
                <a:schemeClr val="tx1">
                  <a:tint val="75000"/>
                </a:schemeClr>
              </a:solidFill>
            </a:endParaRPr>
          </a:p>
        </p:txBody>
      </p:sp>
      <p:pic>
        <p:nvPicPr>
          <p:cNvPr id="9" name="Picture 2" descr="E:\Work\Ekma\2017\InPUT-03\01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89817" y="313532"/>
            <a:ext cx="552450" cy="506412"/>
          </a:xfrm>
          <a:prstGeom prst="rect">
            <a:avLst/>
          </a:prstGeom>
          <a:noFill/>
          <a:extLst>
            <a:ext uri="{909E8E84-426E-40DD-AFC4-6F175D3DCCD1}">
              <a14:hiddenFill xmlns:a14="http://schemas.microsoft.com/office/drawing/2010/main">
                <a:solidFill>
                  <a:srgbClr val="FFFFFF"/>
                </a:solidFill>
              </a14:hiddenFill>
            </a:ext>
          </a:extLst>
        </p:spPr>
      </p:pic>
      <p:sp>
        <p:nvSpPr>
          <p:cNvPr id="17" name="Заголовок 27"/>
          <p:cNvSpPr>
            <a:spLocks noGrp="1"/>
          </p:cNvSpPr>
          <p:nvPr>
            <p:ph type="title"/>
          </p:nvPr>
        </p:nvSpPr>
        <p:spPr>
          <a:xfrm>
            <a:off x="2504728" y="975866"/>
            <a:ext cx="6905971" cy="652934"/>
          </a:xfrm>
          <a:prstGeom prst="rect">
            <a:avLst/>
          </a:prstGeom>
          <a:noFill/>
        </p:spPr>
        <p:txBody>
          <a:bodyPr vert="horz" lIns="0" tIns="45720" rIns="0" bIns="45720" rtlCol="0">
            <a:noAutofit/>
          </a:bodyPr>
          <a:lstStyle>
            <a:lvl1pPr algn="l">
              <a:defRPr lang="uk-UA" sz="4000" dirty="0">
                <a:solidFill>
                  <a:srgbClr val="99CC00"/>
                </a:solidFill>
                <a:latin typeface="Times New Roman" pitchFamily="18" charset="0"/>
                <a:ea typeface="+mn-ea"/>
                <a:cs typeface="Times New Roman" pitchFamily="18" charset="0"/>
              </a:defRPr>
            </a:lvl1pPr>
          </a:lstStyle>
          <a:p>
            <a:pPr marL="0" lvl="0" indent="0" algn="l">
              <a:spcBef>
                <a:spcPct val="20000"/>
              </a:spcBef>
              <a:buFont typeface="Arial" pitchFamily="34" charset="0"/>
            </a:pPr>
            <a:r>
              <a:rPr lang="ru-RU" dirty="0"/>
              <a:t>Образец заголовка</a:t>
            </a:r>
            <a:endParaRPr lang="uk-UA" dirty="0"/>
          </a:p>
        </p:txBody>
      </p:sp>
      <p:sp>
        <p:nvSpPr>
          <p:cNvPr id="21" name="Текст 38"/>
          <p:cNvSpPr>
            <a:spLocks noGrp="1"/>
          </p:cNvSpPr>
          <p:nvPr>
            <p:ph type="body" sz="quarter" idx="10"/>
          </p:nvPr>
        </p:nvSpPr>
        <p:spPr>
          <a:xfrm>
            <a:off x="2412000" y="2628000"/>
            <a:ext cx="6480497" cy="3672408"/>
          </a:xfrm>
          <a:prstGeom prst="rect">
            <a:avLst/>
          </a:prstGeom>
        </p:spPr>
        <p:txBody>
          <a:bodyPr vert="horz" lIns="91440" tIns="45720" rIns="91440" bIns="45720" numCol="1" spcCol="252000" rtlCol="0">
            <a:noAutofit/>
          </a:bodyPr>
          <a:lstStyle>
            <a:lvl1pPr marL="0" indent="0" algn="l">
              <a:buFont typeface="Arial" pitchFamily="34" charset="0"/>
              <a:buNone/>
              <a:defRPr lang="ru-RU" sz="1200" kern="1200" dirty="0" smtClean="0">
                <a:solidFill>
                  <a:srgbClr val="000000"/>
                </a:solidFill>
                <a:latin typeface="Times New Roman" pitchFamily="18" charset="0"/>
                <a:ea typeface="+mn-ea"/>
                <a:cs typeface="Times New Roman" pitchFamily="18" charset="0"/>
              </a:defRPr>
            </a:lvl1pPr>
          </a:lstStyle>
          <a:p>
            <a:pPr marL="0" lvl="0">
              <a:spcBef>
                <a:spcPts val="1200"/>
              </a:spcBef>
            </a:pPr>
            <a:r>
              <a:rPr lang="ru-RU" dirty="0"/>
              <a:t>Образец текста</a:t>
            </a:r>
          </a:p>
        </p:txBody>
      </p:sp>
      <p:sp>
        <p:nvSpPr>
          <p:cNvPr id="24" name="Подзаголовок 2"/>
          <p:cNvSpPr>
            <a:spLocks noGrp="1"/>
          </p:cNvSpPr>
          <p:nvPr>
            <p:ph type="subTitle" idx="1"/>
          </p:nvPr>
        </p:nvSpPr>
        <p:spPr>
          <a:xfrm>
            <a:off x="2504732" y="1844872"/>
            <a:ext cx="4968548" cy="432000"/>
          </a:xfrm>
          <a:prstGeom prst="rect">
            <a:avLst/>
          </a:prstGeom>
          <a:solidFill>
            <a:srgbClr val="FFFFFF"/>
          </a:solidFill>
          <a:ln w="12700">
            <a:solidFill>
              <a:srgbClr val="99CC00"/>
            </a:solidFill>
          </a:ln>
        </p:spPr>
        <p:txBody>
          <a:bodyPr vert="horz" lIns="91440" tIns="45720" rIns="91440" bIns="45720" rtlCol="0" anchor="ctr" anchorCtr="0">
            <a:noAutofit/>
          </a:bodyPr>
          <a:lstStyle>
            <a:lvl1pPr marL="0" indent="0" algn="l">
              <a:buNone/>
              <a:defRPr lang="uk-UA" sz="2400" dirty="0">
                <a:latin typeface="Times New Roman" pitchFamily="18" charset="0"/>
                <a:cs typeface="Times New Roman" pitchFamily="18" charset="0"/>
              </a:defRPr>
            </a:lvl1pPr>
          </a:lstStyle>
          <a:p>
            <a:pPr marL="0" lvl="0"/>
            <a:r>
              <a:rPr lang="ru-RU" dirty="0"/>
              <a:t>Образец подзаголовка</a:t>
            </a:r>
            <a:endParaRPr lang="uk-UA" dirty="0"/>
          </a:p>
        </p:txBody>
      </p:sp>
      <p:sp>
        <p:nvSpPr>
          <p:cNvPr id="27" name="Нижний колонтитул 4"/>
          <p:cNvSpPr>
            <a:spLocks noGrp="1"/>
          </p:cNvSpPr>
          <p:nvPr>
            <p:ph type="ftr" sz="quarter" idx="11"/>
          </p:nvPr>
        </p:nvSpPr>
        <p:spPr>
          <a:xfrm>
            <a:off x="2503552" y="404664"/>
            <a:ext cx="64818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defRPr lang="uk-UA" sz="1800" i="1" kern="900" spc="600" dirty="0">
                <a:solidFill>
                  <a:schemeClr val="tx1"/>
                </a:solidFill>
                <a:latin typeface="Times New Roman" pitchFamily="18" charset="0"/>
                <a:ea typeface="+mn-ea"/>
                <a:cs typeface="Times New Roman" pitchFamily="18" charset="0"/>
              </a:defRPr>
            </a:lvl1pPr>
          </a:lstStyle>
          <a:p>
            <a:endParaRPr lang="uk-UA" dirty="0"/>
          </a:p>
        </p:txBody>
      </p:sp>
    </p:spTree>
    <p:extLst>
      <p:ext uri="{BB962C8B-B14F-4D97-AF65-F5344CB8AC3E}">
        <p14:creationId xmlns:p14="http://schemas.microsoft.com/office/powerpoint/2010/main" val="410171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Фрейм, 1 колонка, имидж слева">
    <p:spTree>
      <p:nvGrpSpPr>
        <p:cNvPr id="1" name=""/>
        <p:cNvGrpSpPr/>
        <p:nvPr/>
      </p:nvGrpSpPr>
      <p:grpSpPr>
        <a:xfrm>
          <a:off x="0" y="0"/>
          <a:ext cx="0" cy="0"/>
          <a:chOff x="0" y="0"/>
          <a:chExt cx="0" cy="0"/>
        </a:xfrm>
      </p:grpSpPr>
      <p:sp>
        <p:nvSpPr>
          <p:cNvPr id="25" name="Текст 38"/>
          <p:cNvSpPr>
            <a:spLocks noGrp="1"/>
          </p:cNvSpPr>
          <p:nvPr>
            <p:ph type="body" sz="quarter" idx="10"/>
          </p:nvPr>
        </p:nvSpPr>
        <p:spPr>
          <a:xfrm>
            <a:off x="3960000" y="2628000"/>
            <a:ext cx="5040557" cy="3672408"/>
          </a:xfrm>
          <a:prstGeom prst="rect">
            <a:avLst/>
          </a:prstGeom>
        </p:spPr>
        <p:txBody>
          <a:bodyPr vert="horz" lIns="91440" tIns="45720" rIns="91440" bIns="45720" numCol="1" spcCol="252000" rtlCol="0">
            <a:noAutofit/>
          </a:bodyPr>
          <a:lstStyle>
            <a:lvl1pPr marL="0" indent="0" algn="l">
              <a:buFont typeface="Arial" pitchFamily="34" charset="0"/>
              <a:buNone/>
              <a:defRPr lang="ru-RU" sz="1200" kern="1200" dirty="0" smtClean="0">
                <a:solidFill>
                  <a:srgbClr val="000000"/>
                </a:solidFill>
                <a:latin typeface="Times New Roman" pitchFamily="18" charset="0"/>
                <a:ea typeface="+mn-ea"/>
                <a:cs typeface="Times New Roman" pitchFamily="18" charset="0"/>
              </a:defRPr>
            </a:lvl1pPr>
          </a:lstStyle>
          <a:p>
            <a:pPr marL="0" lvl="0">
              <a:spcBef>
                <a:spcPts val="1200"/>
              </a:spcBef>
            </a:pPr>
            <a:r>
              <a:rPr lang="ru-RU" dirty="0"/>
              <a:t>Образец текста</a:t>
            </a:r>
          </a:p>
        </p:txBody>
      </p:sp>
      <p:grpSp>
        <p:nvGrpSpPr>
          <p:cNvPr id="3" name="Группа 2"/>
          <p:cNvGrpSpPr/>
          <p:nvPr userDrawn="1"/>
        </p:nvGrpSpPr>
        <p:grpSpPr>
          <a:xfrm>
            <a:off x="1280596" y="2060848"/>
            <a:ext cx="8100392" cy="4176464"/>
            <a:chOff x="755576" y="1124744"/>
            <a:chExt cx="7344816" cy="4176464"/>
          </a:xfrm>
        </p:grpSpPr>
        <p:cxnSp>
          <p:nvCxnSpPr>
            <p:cNvPr id="4" name="Прямая соединительная линия 3"/>
            <p:cNvCxnSpPr/>
            <p:nvPr/>
          </p:nvCxnSpPr>
          <p:spPr>
            <a:xfrm>
              <a:off x="755576" y="1124744"/>
              <a:ext cx="7344816" cy="0"/>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8100392" y="1124744"/>
              <a:ext cx="0" cy="4176464"/>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grpSp>
      <p:sp>
        <p:nvSpPr>
          <p:cNvPr id="12" name="Овал 11"/>
          <p:cNvSpPr/>
          <p:nvPr userDrawn="1"/>
        </p:nvSpPr>
        <p:spPr>
          <a:xfrm>
            <a:off x="9119701" y="6165304"/>
            <a:ext cx="522566" cy="522566"/>
          </a:xfrm>
          <a:prstGeom prst="ellipse">
            <a:avLst/>
          </a:prstGeom>
          <a:solidFill>
            <a:srgbClr val="FFFFFF"/>
          </a:solidFill>
          <a:ln w="127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203234D-35DF-4F28-B8F8-E7802E14F0F7}" type="slidenum">
              <a:rPr lang="uk-UA" sz="1200">
                <a:solidFill>
                  <a:schemeClr val="tx1">
                    <a:tint val="75000"/>
                  </a:schemeClr>
                </a:solidFill>
              </a:rPr>
              <a:pPr algn="ctr"/>
              <a:t>‹#›</a:t>
            </a:fld>
            <a:endParaRPr lang="uk-UA" sz="1200" dirty="0">
              <a:solidFill>
                <a:schemeClr val="tx1">
                  <a:tint val="75000"/>
                </a:schemeClr>
              </a:solidFill>
            </a:endParaRPr>
          </a:p>
        </p:txBody>
      </p:sp>
      <p:pic>
        <p:nvPicPr>
          <p:cNvPr id="13" name="Picture 2" descr="E:\Work\Ekma\2017\InPUT-03\01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89817" y="313532"/>
            <a:ext cx="552450" cy="506412"/>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userDrawn="1"/>
        </p:nvSpPr>
        <p:spPr>
          <a:xfrm>
            <a:off x="344488" y="2"/>
            <a:ext cx="1512168" cy="685799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Заголовок 27"/>
          <p:cNvSpPr>
            <a:spLocks noGrp="1"/>
          </p:cNvSpPr>
          <p:nvPr>
            <p:ph type="title"/>
          </p:nvPr>
        </p:nvSpPr>
        <p:spPr>
          <a:xfrm>
            <a:off x="4016900" y="975866"/>
            <a:ext cx="5393799" cy="652934"/>
          </a:xfrm>
          <a:prstGeom prst="rect">
            <a:avLst/>
          </a:prstGeom>
          <a:noFill/>
        </p:spPr>
        <p:txBody>
          <a:bodyPr vert="horz" lIns="0" tIns="45720" rIns="0" bIns="45720" rtlCol="0">
            <a:noAutofit/>
          </a:bodyPr>
          <a:lstStyle>
            <a:lvl1pPr algn="l">
              <a:defRPr lang="uk-UA" sz="4000" dirty="0">
                <a:solidFill>
                  <a:srgbClr val="99CC00"/>
                </a:solidFill>
                <a:latin typeface="Times New Roman" pitchFamily="18" charset="0"/>
                <a:ea typeface="+mn-ea"/>
                <a:cs typeface="Times New Roman" pitchFamily="18" charset="0"/>
              </a:defRPr>
            </a:lvl1pPr>
          </a:lstStyle>
          <a:p>
            <a:pPr marL="0" lvl="0" indent="0" algn="l">
              <a:spcBef>
                <a:spcPct val="20000"/>
              </a:spcBef>
              <a:buFont typeface="Arial" pitchFamily="34" charset="0"/>
            </a:pPr>
            <a:r>
              <a:rPr lang="ru-RU" dirty="0"/>
              <a:t>Образец заголовка</a:t>
            </a:r>
            <a:endParaRPr lang="uk-UA" dirty="0"/>
          </a:p>
        </p:txBody>
      </p:sp>
      <p:sp>
        <p:nvSpPr>
          <p:cNvPr id="26" name="Подзаголовок 2"/>
          <p:cNvSpPr>
            <a:spLocks noGrp="1"/>
          </p:cNvSpPr>
          <p:nvPr>
            <p:ph type="subTitle" idx="1"/>
          </p:nvPr>
        </p:nvSpPr>
        <p:spPr>
          <a:xfrm>
            <a:off x="4033082" y="1844872"/>
            <a:ext cx="4880358" cy="432000"/>
          </a:xfrm>
          <a:prstGeom prst="rect">
            <a:avLst/>
          </a:prstGeom>
          <a:solidFill>
            <a:srgbClr val="FFFFFF"/>
          </a:solidFill>
          <a:ln w="12700">
            <a:solidFill>
              <a:srgbClr val="99CC00"/>
            </a:solidFill>
          </a:ln>
        </p:spPr>
        <p:txBody>
          <a:bodyPr vert="horz" lIns="91440" tIns="45720" rIns="91440" bIns="45720" rtlCol="0" anchor="ctr" anchorCtr="0">
            <a:noAutofit/>
          </a:bodyPr>
          <a:lstStyle>
            <a:lvl1pPr marL="0" indent="0" algn="l">
              <a:buNone/>
              <a:defRPr lang="uk-UA" sz="2400" dirty="0">
                <a:latin typeface="Times New Roman" pitchFamily="18" charset="0"/>
                <a:cs typeface="Times New Roman" pitchFamily="18" charset="0"/>
              </a:defRPr>
            </a:lvl1pPr>
          </a:lstStyle>
          <a:p>
            <a:pPr marL="0" lvl="0"/>
            <a:r>
              <a:rPr lang="ru-RU" dirty="0"/>
              <a:t>Образец подзаголовка</a:t>
            </a:r>
            <a:endParaRPr lang="uk-UA" dirty="0"/>
          </a:p>
        </p:txBody>
      </p:sp>
      <p:sp>
        <p:nvSpPr>
          <p:cNvPr id="27" name="Нижний колонтитул 4"/>
          <p:cNvSpPr>
            <a:spLocks noGrp="1"/>
          </p:cNvSpPr>
          <p:nvPr>
            <p:ph type="ftr" sz="quarter" idx="11"/>
          </p:nvPr>
        </p:nvSpPr>
        <p:spPr>
          <a:xfrm>
            <a:off x="3944888" y="404664"/>
            <a:ext cx="49685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defRPr lang="uk-UA" sz="1800" i="1" kern="900" spc="600" dirty="0">
                <a:solidFill>
                  <a:schemeClr val="tx1"/>
                </a:solidFill>
                <a:latin typeface="Times New Roman" pitchFamily="18" charset="0"/>
                <a:ea typeface="+mn-ea"/>
                <a:cs typeface="Times New Roman" pitchFamily="18" charset="0"/>
              </a:defRPr>
            </a:lvl1pPr>
          </a:lstStyle>
          <a:p>
            <a:endParaRPr lang="uk-UA" dirty="0"/>
          </a:p>
        </p:txBody>
      </p:sp>
    </p:spTree>
    <p:extLst>
      <p:ext uri="{BB962C8B-B14F-4D97-AF65-F5344CB8AC3E}">
        <p14:creationId xmlns:p14="http://schemas.microsoft.com/office/powerpoint/2010/main" val="235623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Фрейм, 1 колонка, имидж справа">
    <p:spTree>
      <p:nvGrpSpPr>
        <p:cNvPr id="1" name=""/>
        <p:cNvGrpSpPr/>
        <p:nvPr/>
      </p:nvGrpSpPr>
      <p:grpSpPr>
        <a:xfrm>
          <a:off x="0" y="0"/>
          <a:ext cx="0" cy="0"/>
          <a:chOff x="0" y="0"/>
          <a:chExt cx="0" cy="0"/>
        </a:xfrm>
      </p:grpSpPr>
      <p:sp>
        <p:nvSpPr>
          <p:cNvPr id="18" name="Прямоугольник 17"/>
          <p:cNvSpPr/>
          <p:nvPr userDrawn="1"/>
        </p:nvSpPr>
        <p:spPr>
          <a:xfrm>
            <a:off x="344488" y="2"/>
            <a:ext cx="1512168" cy="685799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0" name="Группа 19"/>
          <p:cNvGrpSpPr/>
          <p:nvPr userDrawn="1"/>
        </p:nvGrpSpPr>
        <p:grpSpPr>
          <a:xfrm>
            <a:off x="1280596" y="2060848"/>
            <a:ext cx="8100392" cy="4176464"/>
            <a:chOff x="755576" y="1124744"/>
            <a:chExt cx="7344816" cy="4176464"/>
          </a:xfrm>
        </p:grpSpPr>
        <p:cxnSp>
          <p:nvCxnSpPr>
            <p:cNvPr id="21" name="Прямая соединительная линия 20"/>
            <p:cNvCxnSpPr/>
            <p:nvPr/>
          </p:nvCxnSpPr>
          <p:spPr>
            <a:xfrm>
              <a:off x="755576" y="1124744"/>
              <a:ext cx="7344816" cy="0"/>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100392" y="1124744"/>
              <a:ext cx="0" cy="4176464"/>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grpSp>
      <p:sp>
        <p:nvSpPr>
          <p:cNvPr id="23" name="Овал 22"/>
          <p:cNvSpPr/>
          <p:nvPr userDrawn="1"/>
        </p:nvSpPr>
        <p:spPr>
          <a:xfrm>
            <a:off x="9119701" y="6165304"/>
            <a:ext cx="522566" cy="522566"/>
          </a:xfrm>
          <a:prstGeom prst="ellipse">
            <a:avLst/>
          </a:prstGeom>
          <a:solidFill>
            <a:srgbClr val="FFFFFF"/>
          </a:solidFill>
          <a:ln w="127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203234D-35DF-4F28-B8F8-E7802E14F0F7}" type="slidenum">
              <a:rPr lang="uk-UA" sz="1200">
                <a:solidFill>
                  <a:schemeClr val="tx1">
                    <a:tint val="75000"/>
                  </a:schemeClr>
                </a:solidFill>
              </a:rPr>
              <a:pPr algn="ctr"/>
              <a:t>‹#›</a:t>
            </a:fld>
            <a:endParaRPr lang="uk-UA" sz="1200" dirty="0">
              <a:solidFill>
                <a:schemeClr val="tx1">
                  <a:tint val="75000"/>
                </a:schemeClr>
              </a:solidFill>
            </a:endParaRPr>
          </a:p>
        </p:txBody>
      </p:sp>
      <p:pic>
        <p:nvPicPr>
          <p:cNvPr id="24" name="Picture 2" descr="E:\Work\Ekma\2017\InPUT-03\01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89817" y="313532"/>
            <a:ext cx="552450" cy="506412"/>
          </a:xfrm>
          <a:prstGeom prst="rect">
            <a:avLst/>
          </a:prstGeom>
          <a:noFill/>
          <a:extLst>
            <a:ext uri="{909E8E84-426E-40DD-AFC4-6F175D3DCCD1}">
              <a14:hiddenFill xmlns:a14="http://schemas.microsoft.com/office/drawing/2010/main">
                <a:solidFill>
                  <a:srgbClr val="FFFFFF"/>
                </a:solidFill>
              </a14:hiddenFill>
            </a:ext>
          </a:extLst>
        </p:spPr>
      </p:pic>
      <p:sp>
        <p:nvSpPr>
          <p:cNvPr id="27" name="Заголовок 27"/>
          <p:cNvSpPr>
            <a:spLocks noGrp="1"/>
          </p:cNvSpPr>
          <p:nvPr>
            <p:ph type="title"/>
          </p:nvPr>
        </p:nvSpPr>
        <p:spPr>
          <a:xfrm>
            <a:off x="2504728" y="975866"/>
            <a:ext cx="6905971" cy="652934"/>
          </a:xfrm>
          <a:prstGeom prst="rect">
            <a:avLst/>
          </a:prstGeom>
          <a:noFill/>
        </p:spPr>
        <p:txBody>
          <a:bodyPr vert="horz" lIns="0" tIns="45720" rIns="0" bIns="45720" rtlCol="0">
            <a:noAutofit/>
          </a:bodyPr>
          <a:lstStyle>
            <a:lvl1pPr algn="l">
              <a:defRPr lang="uk-UA" sz="4000" dirty="0">
                <a:solidFill>
                  <a:srgbClr val="99CC00"/>
                </a:solidFill>
                <a:latin typeface="Times New Roman" pitchFamily="18" charset="0"/>
                <a:ea typeface="+mn-ea"/>
                <a:cs typeface="Times New Roman" pitchFamily="18" charset="0"/>
              </a:defRPr>
            </a:lvl1pPr>
          </a:lstStyle>
          <a:p>
            <a:pPr marL="0" lvl="0" indent="0" algn="l">
              <a:spcBef>
                <a:spcPct val="20000"/>
              </a:spcBef>
              <a:buFont typeface="Arial" pitchFamily="34" charset="0"/>
            </a:pPr>
            <a:r>
              <a:rPr lang="ru-RU" dirty="0"/>
              <a:t>Образец заголовка</a:t>
            </a:r>
            <a:endParaRPr lang="uk-UA" dirty="0"/>
          </a:p>
        </p:txBody>
      </p:sp>
      <p:sp>
        <p:nvSpPr>
          <p:cNvPr id="28" name="Текст 38"/>
          <p:cNvSpPr>
            <a:spLocks noGrp="1"/>
          </p:cNvSpPr>
          <p:nvPr>
            <p:ph type="body" sz="quarter" idx="10"/>
          </p:nvPr>
        </p:nvSpPr>
        <p:spPr>
          <a:xfrm>
            <a:off x="2448000" y="2628000"/>
            <a:ext cx="5040337" cy="3672408"/>
          </a:xfrm>
          <a:prstGeom prst="rect">
            <a:avLst/>
          </a:prstGeom>
        </p:spPr>
        <p:txBody>
          <a:bodyPr vert="horz" lIns="91440" tIns="45720" rIns="91440" bIns="45720" numCol="1" spcCol="252000" rtlCol="0">
            <a:noAutofit/>
          </a:bodyPr>
          <a:lstStyle>
            <a:lvl1pPr marL="0" indent="0" algn="l">
              <a:buFont typeface="Arial" pitchFamily="34" charset="0"/>
              <a:buNone/>
              <a:defRPr lang="ru-RU" sz="1200" kern="1200" dirty="0" smtClean="0">
                <a:solidFill>
                  <a:srgbClr val="000000"/>
                </a:solidFill>
                <a:latin typeface="Times New Roman" pitchFamily="18" charset="0"/>
                <a:ea typeface="+mn-ea"/>
                <a:cs typeface="Times New Roman" pitchFamily="18" charset="0"/>
              </a:defRPr>
            </a:lvl1pPr>
          </a:lstStyle>
          <a:p>
            <a:pPr marL="0" lvl="0">
              <a:spcBef>
                <a:spcPts val="1200"/>
              </a:spcBef>
            </a:pPr>
            <a:r>
              <a:rPr lang="ru-RU" dirty="0"/>
              <a:t>Образец текста</a:t>
            </a:r>
          </a:p>
        </p:txBody>
      </p:sp>
      <p:sp>
        <p:nvSpPr>
          <p:cNvPr id="29" name="Подзаголовок 2"/>
          <p:cNvSpPr>
            <a:spLocks noGrp="1"/>
          </p:cNvSpPr>
          <p:nvPr>
            <p:ph type="subTitle" idx="1"/>
          </p:nvPr>
        </p:nvSpPr>
        <p:spPr>
          <a:xfrm>
            <a:off x="2504732" y="1844872"/>
            <a:ext cx="4968548" cy="432000"/>
          </a:xfrm>
          <a:prstGeom prst="rect">
            <a:avLst/>
          </a:prstGeom>
          <a:solidFill>
            <a:srgbClr val="FFFFFF"/>
          </a:solidFill>
          <a:ln w="12700">
            <a:solidFill>
              <a:srgbClr val="99CC00"/>
            </a:solidFill>
          </a:ln>
        </p:spPr>
        <p:txBody>
          <a:bodyPr vert="horz" lIns="91440" tIns="45720" rIns="91440" bIns="45720" rtlCol="0" anchor="ctr" anchorCtr="0">
            <a:noAutofit/>
          </a:bodyPr>
          <a:lstStyle>
            <a:lvl1pPr marL="0" indent="0" algn="l">
              <a:buNone/>
              <a:defRPr lang="uk-UA" sz="2400" dirty="0">
                <a:latin typeface="Times New Roman" pitchFamily="18" charset="0"/>
                <a:cs typeface="Times New Roman" pitchFamily="18" charset="0"/>
              </a:defRPr>
            </a:lvl1pPr>
          </a:lstStyle>
          <a:p>
            <a:pPr marL="0" lvl="0"/>
            <a:r>
              <a:rPr lang="ru-RU" dirty="0"/>
              <a:t>Образец подзаголовка</a:t>
            </a:r>
            <a:endParaRPr lang="uk-UA" dirty="0"/>
          </a:p>
        </p:txBody>
      </p:sp>
      <p:sp>
        <p:nvSpPr>
          <p:cNvPr id="31" name="Нижний колонтитул 4"/>
          <p:cNvSpPr>
            <a:spLocks noGrp="1"/>
          </p:cNvSpPr>
          <p:nvPr>
            <p:ph type="ftr" sz="quarter" idx="11"/>
          </p:nvPr>
        </p:nvSpPr>
        <p:spPr>
          <a:xfrm>
            <a:off x="2503552" y="404664"/>
            <a:ext cx="64818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defRPr lang="uk-UA" sz="1800" i="1" kern="900" spc="600" dirty="0">
                <a:solidFill>
                  <a:schemeClr val="tx1"/>
                </a:solidFill>
                <a:latin typeface="Times New Roman" pitchFamily="18" charset="0"/>
                <a:ea typeface="+mn-ea"/>
                <a:cs typeface="Times New Roman" pitchFamily="18" charset="0"/>
              </a:defRPr>
            </a:lvl1pPr>
          </a:lstStyle>
          <a:p>
            <a:endParaRPr lang="uk-UA" dirty="0"/>
          </a:p>
        </p:txBody>
      </p:sp>
    </p:spTree>
    <p:extLst>
      <p:ext uri="{BB962C8B-B14F-4D97-AF65-F5344CB8AC3E}">
        <p14:creationId xmlns:p14="http://schemas.microsoft.com/office/powerpoint/2010/main" val="41747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Обложка тыльная">
    <p:spTree>
      <p:nvGrpSpPr>
        <p:cNvPr id="1" name=""/>
        <p:cNvGrpSpPr/>
        <p:nvPr/>
      </p:nvGrpSpPr>
      <p:grpSpPr>
        <a:xfrm>
          <a:off x="0" y="0"/>
          <a:ext cx="0" cy="0"/>
          <a:chOff x="0" y="0"/>
          <a:chExt cx="0" cy="0"/>
        </a:xfrm>
      </p:grpSpPr>
      <p:pic>
        <p:nvPicPr>
          <p:cNvPr id="6" name="Picture 2" descr="E:\Work\Ekma\2017\InPUT-03\020.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439"/>
          <a:stretch/>
        </p:blipFill>
        <p:spPr bwMode="auto">
          <a:xfrm>
            <a:off x="0" y="1"/>
            <a:ext cx="994485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Work PAUL\2017\Karina\анг кор.jpg"/>
          <p:cNvPicPr>
            <a:picLocks noChangeAspect="1" noChangeArrowheads="1"/>
          </p:cNvPicPr>
          <p:nvPr userDrawn="1"/>
        </p:nvPicPr>
        <p:blipFill>
          <a:blip r:embed="rId3"/>
          <a:srcRect/>
          <a:stretch>
            <a:fillRect/>
          </a:stretch>
        </p:blipFill>
        <p:spPr bwMode="auto">
          <a:xfrm>
            <a:off x="3795828" y="5627254"/>
            <a:ext cx="3280362" cy="970098"/>
          </a:xfrm>
          <a:prstGeom prst="rect">
            <a:avLst/>
          </a:prstGeom>
          <a:noFill/>
        </p:spPr>
      </p:pic>
      <p:sp>
        <p:nvSpPr>
          <p:cNvPr id="8" name="Текст 38"/>
          <p:cNvSpPr>
            <a:spLocks noGrp="1"/>
          </p:cNvSpPr>
          <p:nvPr>
            <p:ph type="body" sz="quarter" idx="10"/>
          </p:nvPr>
        </p:nvSpPr>
        <p:spPr>
          <a:xfrm>
            <a:off x="344489" y="386268"/>
            <a:ext cx="3096344" cy="246221"/>
          </a:xfrm>
          <a:prstGeom prst="rect">
            <a:avLst/>
          </a:prstGeom>
          <a:solidFill>
            <a:srgbClr val="FFFFFF">
              <a:alpha val="88000"/>
            </a:srgbClr>
          </a:solidFill>
        </p:spPr>
        <p:txBody>
          <a:bodyPr wrap="square" rtlCol="0">
            <a:spAutoFit/>
          </a:bodyPr>
          <a:lstStyle>
            <a:lvl1pPr marL="0" indent="0" algn="l">
              <a:buFont typeface="Arial" pitchFamily="34" charset="0"/>
              <a:buNone/>
              <a:defRPr lang="ru-RU" sz="1000" kern="1500" spc="100" dirty="0" smtClean="0">
                <a:solidFill>
                  <a:srgbClr val="000000"/>
                </a:solidFill>
                <a:latin typeface="Times New Roman" pitchFamily="18" charset="0"/>
                <a:ea typeface="+mn-ea"/>
                <a:cs typeface="Times New Roman" pitchFamily="18" charset="0"/>
              </a:defRPr>
            </a:lvl1pPr>
          </a:lstStyle>
          <a:p>
            <a:pPr marL="0" lvl="0"/>
            <a:r>
              <a:rPr lang="ru-RU" dirty="0"/>
              <a:t>Образец текста</a:t>
            </a:r>
          </a:p>
        </p:txBody>
      </p:sp>
      <p:sp>
        <p:nvSpPr>
          <p:cNvPr id="9" name="Текст 38"/>
          <p:cNvSpPr>
            <a:spLocks noGrp="1"/>
          </p:cNvSpPr>
          <p:nvPr>
            <p:ph type="body" sz="quarter" idx="11"/>
          </p:nvPr>
        </p:nvSpPr>
        <p:spPr>
          <a:xfrm>
            <a:off x="7689304" y="5619531"/>
            <a:ext cx="1944216" cy="977821"/>
          </a:xfrm>
          <a:prstGeom prst="rect">
            <a:avLst/>
          </a:prstGeom>
        </p:spPr>
        <p:txBody>
          <a:bodyPr vert="horz" lIns="91440" tIns="45720" rIns="91440" bIns="45720" numCol="1" spcCol="180000" rtlCol="0">
            <a:noAutofit/>
          </a:bodyPr>
          <a:lstStyle>
            <a:lvl1pPr marL="0" indent="0" algn="l">
              <a:buFont typeface="Arial" pitchFamily="34" charset="0"/>
              <a:buNone/>
              <a:defRPr lang="ru-RU" sz="1000" dirty="0" smtClean="0">
                <a:latin typeface="Times New Roman" pitchFamily="18" charset="0"/>
                <a:cs typeface="Times New Roman" pitchFamily="18" charset="0"/>
              </a:defRPr>
            </a:lvl1pPr>
          </a:lstStyle>
          <a:p>
            <a:pPr marL="0" lvl="0"/>
            <a:r>
              <a:rPr lang="ru-RU" dirty="0"/>
              <a:t>Образец текста</a:t>
            </a:r>
          </a:p>
        </p:txBody>
      </p:sp>
    </p:spTree>
    <p:extLst>
      <p:ext uri="{BB962C8B-B14F-4D97-AF65-F5344CB8AC3E}">
        <p14:creationId xmlns:p14="http://schemas.microsoft.com/office/powerpoint/2010/main" val="54857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702" y="228600"/>
            <a:ext cx="8832850" cy="990600"/>
          </a:xfrm>
          <a:prstGeom prst="rect">
            <a:avLst/>
          </a:prstGeom>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663702" y="1600200"/>
            <a:ext cx="8832850" cy="4495800"/>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6604000" y="6248401"/>
            <a:ext cx="2889250" cy="365125"/>
          </a:xfrm>
          <a:prstGeom prst="rect">
            <a:avLst/>
          </a:prstGeom>
        </p:spPr>
        <p:txBody>
          <a:bodyPr/>
          <a:lstStyle>
            <a:lvl1pPr>
              <a:defRPr/>
            </a:lvl1pPr>
          </a:lstStyle>
          <a:p>
            <a:pPr>
              <a:defRPr/>
            </a:pPr>
            <a:fld id="{A2C45BCA-37F0-47C9-93A1-E7105630AB2F}" type="datetime1">
              <a:rPr lang="uk-UA"/>
              <a:pPr>
                <a:defRPr/>
              </a:pPr>
              <a:t>07.09.2017</a:t>
            </a:fld>
            <a:endParaRPr lang="uk-UA"/>
          </a:p>
        </p:txBody>
      </p:sp>
      <p:sp>
        <p:nvSpPr>
          <p:cNvPr id="5" name="Нижний колонтитул 4"/>
          <p:cNvSpPr>
            <a:spLocks noGrp="1"/>
          </p:cNvSpPr>
          <p:nvPr>
            <p:ph type="ftr" sz="quarter" idx="11"/>
          </p:nvPr>
        </p:nvSpPr>
        <p:spPr>
          <a:xfrm>
            <a:off x="660401" y="6248401"/>
            <a:ext cx="5873089" cy="365125"/>
          </a:xfrm>
          <a:prstGeom prst="rect">
            <a:avLst/>
          </a:prstGeom>
        </p:spPr>
        <p:txBody>
          <a:bodyPr/>
          <a:lstStyle>
            <a:lvl1pPr>
              <a:defRPr/>
            </a:lvl1pPr>
          </a:lstStyle>
          <a:p>
            <a:pPr>
              <a:defRPr/>
            </a:pPr>
            <a:endParaRPr lang="uk-UA"/>
          </a:p>
        </p:txBody>
      </p:sp>
      <p:sp>
        <p:nvSpPr>
          <p:cNvPr id="6" name="Номер слайда 5"/>
          <p:cNvSpPr>
            <a:spLocks noGrp="1"/>
          </p:cNvSpPr>
          <p:nvPr>
            <p:ph type="sldNum" sz="quarter" idx="12"/>
          </p:nvPr>
        </p:nvSpPr>
        <p:spPr>
          <a:xfrm>
            <a:off x="0" y="1271589"/>
            <a:ext cx="577850" cy="244475"/>
          </a:xfrm>
          <a:prstGeom prst="rect">
            <a:avLst/>
          </a:prstGeom>
        </p:spPr>
        <p:txBody>
          <a:bodyPr/>
          <a:lstStyle>
            <a:lvl1pPr>
              <a:defRPr/>
            </a:lvl1pPr>
          </a:lstStyle>
          <a:p>
            <a:pPr>
              <a:defRPr/>
            </a:pPr>
            <a:r>
              <a:rPr lang="en-US" altLang="uk-UA"/>
              <a:t>| </a:t>
            </a:r>
            <a:fld id="{7E092DF6-1F70-4044-B3F6-697B04839E16}" type="slidenum">
              <a:rPr lang="ru-RU" altLang="uk-UA"/>
              <a:pPr>
                <a:defRPr/>
              </a:pPr>
              <a:t>‹#›</a:t>
            </a:fld>
            <a:endParaRPr lang="ru-RU" altLang="uk-UA"/>
          </a:p>
        </p:txBody>
      </p:sp>
    </p:spTree>
    <p:extLst>
      <p:ext uri="{BB962C8B-B14F-4D97-AF65-F5344CB8AC3E}">
        <p14:creationId xmlns:p14="http://schemas.microsoft.com/office/powerpoint/2010/main" val="309198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459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3" r:id="rId6"/>
    <p:sldLayoutId id="2147483655" r:id="rId7"/>
    <p:sldLayoutId id="2147483656" r:id="rId8"/>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Work\Ekma\2017\InPUT-03\021.png"/>
          <p:cNvPicPr>
            <a:picLocks noChangeAspect="1" noChangeArrowheads="1"/>
          </p:cNvPicPr>
          <p:nvPr/>
        </p:nvPicPr>
        <p:blipFill rotWithShape="1">
          <a:blip r:embed="rId3">
            <a:extLst>
              <a:ext uri="{28A0092B-C50C-407E-A947-70E740481C1C}">
                <a14:useLocalDpi xmlns:a14="http://schemas.microsoft.com/office/drawing/2010/main" val="0"/>
              </a:ext>
            </a:extLst>
          </a:blip>
          <a:srcRect b="2300"/>
          <a:stretch/>
        </p:blipFill>
        <p:spPr bwMode="auto">
          <a:xfrm>
            <a:off x="0" y="0"/>
            <a:ext cx="992097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Заголовок 15"/>
          <p:cNvSpPr>
            <a:spLocks noGrp="1"/>
          </p:cNvSpPr>
          <p:nvPr>
            <p:ph type="title"/>
          </p:nvPr>
        </p:nvSpPr>
        <p:spPr>
          <a:xfrm>
            <a:off x="3656856" y="5301208"/>
            <a:ext cx="6099780" cy="1556792"/>
          </a:xfrm>
        </p:spPr>
        <p:txBody>
          <a:bodyPr/>
          <a:lstStyle/>
          <a:p>
            <a:pPr algn="ctr"/>
            <a:r>
              <a:rPr lang="uk-UA" sz="2300" b="1" dirty="0"/>
              <a:t>Трудовий кодекс: співвідношення прав та обов’язків роботодавця і працівника. Нова роль профспілок у захисті трудових прав.</a:t>
            </a:r>
            <a:endParaRPr lang="uk-UA" sz="2300" b="1" kern="1200" spc="0" dirty="0">
              <a:solidFill>
                <a:srgbClr val="99CC00"/>
              </a:solidFill>
              <a:ea typeface="+mn-ea"/>
            </a:endParaRPr>
          </a:p>
        </p:txBody>
      </p:sp>
      <p:sp>
        <p:nvSpPr>
          <p:cNvPr id="2" name="Текст 1"/>
          <p:cNvSpPr>
            <a:spLocks noGrp="1"/>
          </p:cNvSpPr>
          <p:nvPr>
            <p:ph type="body" sz="quarter" idx="10"/>
          </p:nvPr>
        </p:nvSpPr>
        <p:spPr/>
        <p:txBody>
          <a:bodyPr/>
          <a:lstStyle/>
          <a:p>
            <a:r>
              <a:rPr lang="uk-UA" sz="2000" b="1" dirty="0" smtClean="0"/>
              <a:t>Юлія </a:t>
            </a:r>
            <a:r>
              <a:rPr lang="uk-UA" sz="2000" b="1" dirty="0" err="1" smtClean="0"/>
              <a:t>Стусенко</a:t>
            </a:r>
            <a:r>
              <a:rPr lang="uk-UA" sz="2000" b="1" dirty="0" smtClean="0"/>
              <a:t>, адвокат</a:t>
            </a:r>
            <a:endParaRPr lang="uk-UA" sz="2000" b="1" dirty="0"/>
          </a:p>
        </p:txBody>
      </p:sp>
    </p:spTree>
    <p:extLst>
      <p:ext uri="{BB962C8B-B14F-4D97-AF65-F5344CB8AC3E}">
        <p14:creationId xmlns:p14="http://schemas.microsoft.com/office/powerpoint/2010/main" val="1360420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63840" y="228600"/>
            <a:ext cx="8832850" cy="752128"/>
          </a:xfrm>
          <a:solidFill>
            <a:schemeClr val="accent1">
              <a:lumMod val="40000"/>
              <a:lumOff val="60000"/>
            </a:schemeClr>
          </a:solidFill>
        </p:spPr>
        <p:txBody>
          <a:bodyPr/>
          <a:lstStyle/>
          <a:p>
            <a:pPr algn="ctr"/>
            <a:r>
              <a:rPr lang="uk-UA" altLang="uk-UA" sz="2400" b="1" dirty="0" smtClean="0">
                <a:solidFill>
                  <a:schemeClr val="tx1"/>
                </a:solidFill>
                <a:latin typeface="Times New Roman" panose="02020603050405020304" pitchFamily="18" charset="0"/>
                <a:cs typeface="Times New Roman" panose="02020603050405020304" pitchFamily="18" charset="0"/>
              </a:rPr>
              <a:t>Окремі новели Проекту Трудового </a:t>
            </a:r>
            <a:r>
              <a:rPr lang="uk-UA" altLang="uk-UA" sz="2400" b="1" smtClean="0">
                <a:solidFill>
                  <a:schemeClr val="tx1"/>
                </a:solidFill>
                <a:latin typeface="Times New Roman" panose="02020603050405020304" pitchFamily="18" charset="0"/>
                <a:cs typeface="Times New Roman" panose="02020603050405020304" pitchFamily="18" charset="0"/>
              </a:rPr>
              <a:t>кодексу України.</a:t>
            </a:r>
            <a:endParaRPr lang="uk-UA" altLang="uk-UA" sz="2400" b="1" dirty="0" smtClean="0">
              <a:solidFill>
                <a:schemeClr val="tx1"/>
              </a:solidFill>
              <a:latin typeface="Times New Roman" panose="02020603050405020304" pitchFamily="18" charset="0"/>
              <a:cs typeface="Times New Roman" panose="02020603050405020304" pitchFamily="18" charset="0"/>
            </a:endParaRPr>
          </a:p>
        </p:txBody>
      </p:sp>
      <p:sp>
        <p:nvSpPr>
          <p:cNvPr id="21509" name="Объект 2"/>
          <p:cNvSpPr>
            <a:spLocks noGrp="1"/>
          </p:cNvSpPr>
          <p:nvPr>
            <p:ph sz="quarter" idx="1"/>
          </p:nvPr>
        </p:nvSpPr>
        <p:spPr>
          <a:xfrm>
            <a:off x="560512" y="1052736"/>
            <a:ext cx="8992791" cy="5184576"/>
          </a:xfrm>
          <a:solidFill>
            <a:schemeClr val="bg1">
              <a:lumMod val="95000"/>
            </a:schemeClr>
          </a:solidFill>
        </p:spPr>
        <p:txBody>
          <a:bodyPr/>
          <a:lstStyle/>
          <a:p>
            <a:pPr marL="0" indent="0" algn="just">
              <a:buNone/>
              <a:defRPr/>
            </a:pPr>
            <a:r>
              <a:rPr lang="uk-UA" sz="1800" dirty="0" smtClean="0">
                <a:latin typeface="Times New Roman" panose="02020603050405020304" pitchFamily="18" charset="0"/>
                <a:cs typeface="Times New Roman" panose="02020603050405020304" pitchFamily="18" charset="0"/>
              </a:rPr>
              <a:t>1. В проекту ТК врегульовано порядок відсторонення </a:t>
            </a:r>
            <a:r>
              <a:rPr lang="uk-UA" sz="1800" dirty="0">
                <a:latin typeface="Times New Roman" panose="02020603050405020304" pitchFamily="18" charset="0"/>
                <a:cs typeface="Times New Roman" panose="02020603050405020304" pitchFamily="18" charset="0"/>
              </a:rPr>
              <a:t>від роботи працівника, який перебуває у стані алкогольного, наркотичного або токсичного </a:t>
            </a:r>
            <a:r>
              <a:rPr lang="uk-UA" sz="1800" dirty="0" smtClean="0">
                <a:latin typeface="Times New Roman" panose="02020603050405020304" pitchFamily="18" charset="0"/>
                <a:cs typeface="Times New Roman" panose="02020603050405020304" pitchFamily="18" charset="0"/>
              </a:rPr>
              <a:t>сп’яніння (ст.71 проекту), в той час як діючий Трудовий кодекс лише вказує на можливість відсторонення за таких підстав.</a:t>
            </a:r>
            <a:r>
              <a:rPr lang="uk-UA" sz="1800" dirty="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Зокрема, якщо </a:t>
            </a:r>
            <a:r>
              <a:rPr lang="uk-UA" sz="1800" dirty="0">
                <a:latin typeface="Times New Roman" panose="02020603050405020304" pitchFamily="18" charset="0"/>
                <a:cs typeface="Times New Roman" panose="02020603050405020304" pitchFamily="18" charset="0"/>
              </a:rPr>
              <a:t>внаслідок сп’яніння працівник неспроможний адекватно і </a:t>
            </a:r>
            <a:r>
              <a:rPr lang="uk-UA" sz="1800" dirty="0" err="1">
                <a:latin typeface="Times New Roman" panose="02020603050405020304" pitchFamily="18" charset="0"/>
                <a:cs typeface="Times New Roman" panose="02020603050405020304" pitchFamily="18" charset="0"/>
              </a:rPr>
              <a:t>осмислено</a:t>
            </a:r>
            <a:r>
              <a:rPr lang="uk-UA" sz="1800" dirty="0">
                <a:latin typeface="Times New Roman" panose="02020603050405020304" pitchFamily="18" charset="0"/>
                <a:cs typeface="Times New Roman" panose="02020603050405020304" pitchFamily="18" charset="0"/>
              </a:rPr>
              <a:t> сприймати навколишні умови, що перешкоджає </a:t>
            </a:r>
            <a:r>
              <a:rPr lang="uk-UA" sz="1800" dirty="0" smtClean="0">
                <a:latin typeface="Times New Roman" panose="02020603050405020304" pitchFamily="18" charset="0"/>
                <a:cs typeface="Times New Roman" panose="02020603050405020304" pitchFamily="18" charset="0"/>
              </a:rPr>
              <a:t>невідкладному ознайомленню працівника під підпис з наказом про відсторонення, роботодавець </a:t>
            </a:r>
            <a:r>
              <a:rPr lang="uk-UA" sz="1800" dirty="0">
                <a:latin typeface="Times New Roman" panose="02020603050405020304" pitchFamily="18" charset="0"/>
                <a:cs typeface="Times New Roman" panose="02020603050405020304" pitchFamily="18" charset="0"/>
              </a:rPr>
              <a:t>забезпечує складення </a:t>
            </a:r>
            <a:r>
              <a:rPr lang="uk-UA" sz="1800" dirty="0" err="1">
                <a:latin typeface="Times New Roman" panose="02020603050405020304" pitchFamily="18" charset="0"/>
                <a:cs typeface="Times New Roman" panose="02020603050405020304" pitchFamily="18" charset="0"/>
              </a:rPr>
              <a:t>акта</a:t>
            </a:r>
            <a:r>
              <a:rPr lang="uk-UA" sz="1800" dirty="0">
                <a:latin typeface="Times New Roman" panose="02020603050405020304" pitchFamily="18" charset="0"/>
                <a:cs typeface="Times New Roman" panose="02020603050405020304" pitchFamily="18" charset="0"/>
              </a:rPr>
              <a:t> про перебування працівника в такому стані за підписами трьох очевидців, а також </a:t>
            </a:r>
            <a:r>
              <a:rPr lang="uk-UA" sz="1800" dirty="0" err="1">
                <a:latin typeface="Times New Roman" panose="02020603050405020304" pitchFamily="18" charset="0"/>
                <a:cs typeface="Times New Roman" panose="02020603050405020304" pitchFamily="18" charset="0"/>
              </a:rPr>
              <a:t>доправлення</a:t>
            </a:r>
            <a:r>
              <a:rPr lang="uk-UA" sz="1800" dirty="0">
                <a:latin typeface="Times New Roman" panose="02020603050405020304" pitchFamily="18" charset="0"/>
                <a:cs typeface="Times New Roman" panose="02020603050405020304" pitchFamily="18" charset="0"/>
              </a:rPr>
              <a:t> його до лікувально-профілактичного закладу для проведення медичного огляду з отриманням відповідного висновку. </a:t>
            </a:r>
            <a:endParaRPr lang="uk-UA" sz="1800" dirty="0" smtClean="0">
              <a:latin typeface="Times New Roman" panose="02020603050405020304" pitchFamily="18" charset="0"/>
              <a:cs typeface="Times New Roman" panose="02020603050405020304" pitchFamily="18" charset="0"/>
            </a:endParaRPr>
          </a:p>
          <a:p>
            <a:pPr marL="0" indent="0" algn="just">
              <a:buNone/>
              <a:defRPr/>
            </a:pPr>
            <a:r>
              <a:rPr lang="uk-UA" sz="1800" dirty="0" smtClean="0">
                <a:latin typeface="Times New Roman" panose="02020603050405020304" pitchFamily="18" charset="0"/>
                <a:cs typeface="Times New Roman" panose="02020603050405020304" pitchFamily="18" charset="0"/>
              </a:rPr>
              <a:t>2. </a:t>
            </a:r>
            <a:r>
              <a:rPr lang="uk-UA" sz="1800" dirty="0">
                <a:latin typeface="Times New Roman" panose="02020603050405020304" pitchFamily="18" charset="0"/>
                <a:cs typeface="Times New Roman" panose="02020603050405020304" pitchFamily="18" charset="0"/>
              </a:rPr>
              <a:t>Працівники, які відповідно до законодавства підлягають обов’язковому профілактичному щепленню проти інфекційних </a:t>
            </a:r>
            <a:r>
              <a:rPr lang="uk-UA" sz="1800" dirty="0" err="1">
                <a:latin typeface="Times New Roman" panose="02020603050405020304" pitchFamily="18" charset="0"/>
                <a:cs typeface="Times New Roman" panose="02020603050405020304" pitchFamily="18" charset="0"/>
              </a:rPr>
              <a:t>хвороб</a:t>
            </a:r>
            <a:r>
              <a:rPr lang="uk-UA" sz="1800" dirty="0">
                <a:latin typeface="Times New Roman" panose="02020603050405020304" pitchFamily="18" charset="0"/>
                <a:cs typeface="Times New Roman" panose="02020603050405020304" pitchFamily="18" charset="0"/>
              </a:rPr>
              <a:t>, і працівники, які зобов’язані періодично проходити медичний огляд, у разі ухилення від профілактичного щеплення (крім випадків наявності медичних протипоказань) або медичного огляду відсторонюються від роботи без збереження заробітної плати. </a:t>
            </a:r>
            <a:r>
              <a:rPr lang="uk-UA" sz="1800" dirty="0" smtClean="0">
                <a:latin typeface="Times New Roman" panose="02020603050405020304" pitchFamily="18" charset="0"/>
                <a:cs typeface="Times New Roman" panose="02020603050405020304" pitchFamily="18" charset="0"/>
              </a:rPr>
              <a:t>У разі подальшого ухилення такі працівники підлягають звільненню без </a:t>
            </a:r>
            <a:r>
              <a:rPr lang="uk-UA" sz="1800" dirty="0">
                <a:latin typeface="Times New Roman" panose="02020603050405020304" pitchFamily="18" charset="0"/>
                <a:cs typeface="Times New Roman" panose="02020603050405020304" pitchFamily="18" charset="0"/>
              </a:rPr>
              <a:t>дотримання вимоги про попередження про наступне звільнення</a:t>
            </a:r>
            <a:r>
              <a:rPr lang="uk-UA" sz="1800" dirty="0" smtClean="0">
                <a:latin typeface="Times New Roman" panose="02020603050405020304" pitchFamily="18" charset="0"/>
                <a:cs typeface="Times New Roman" panose="02020603050405020304" pitchFamily="18" charset="0"/>
              </a:rPr>
              <a:t>.</a:t>
            </a:r>
          </a:p>
          <a:p>
            <a:pPr marL="0" indent="0" algn="just">
              <a:buNone/>
              <a:defRPr/>
            </a:pPr>
            <a:r>
              <a:rPr lang="uk-UA" sz="1800" dirty="0" smtClean="0">
                <a:latin typeface="Times New Roman" panose="02020603050405020304" pitchFamily="18" charset="0"/>
                <a:cs typeface="Times New Roman" panose="02020603050405020304" pitchFamily="18" charset="0"/>
              </a:rPr>
              <a:t>3. Збережено «радянські» норми щодо видачі молока та підсоленої води на окремих видах виробництв.</a:t>
            </a:r>
            <a:endParaRPr lang="uk-UA" sz="1800" dirty="0">
              <a:latin typeface="Times New Roman" panose="02020603050405020304" pitchFamily="18" charset="0"/>
              <a:cs typeface="Times New Roman" panose="02020603050405020304" pitchFamily="18" charset="0"/>
            </a:endParaRPr>
          </a:p>
          <a:p>
            <a:pPr marL="0" indent="0" algn="just">
              <a:buFont typeface="Wingdings" pitchFamily="2" charset="2"/>
              <a:buNone/>
              <a:defRPr/>
            </a:pPr>
            <a:endParaRPr lang="uk-UA" altLang="uk-UA" sz="1800" dirty="0" smtClean="0">
              <a:solidFill>
                <a:srgbClr val="070501"/>
              </a:solidFill>
              <a:latin typeface="+mj-lt"/>
              <a:cs typeface="Times New Roman" panose="02020603050405020304" pitchFamily="18" charset="0"/>
            </a:endParaRPr>
          </a:p>
        </p:txBody>
      </p:sp>
    </p:spTree>
    <p:extLst>
      <p:ext uri="{BB962C8B-B14F-4D97-AF65-F5344CB8AC3E}">
        <p14:creationId xmlns:p14="http://schemas.microsoft.com/office/powerpoint/2010/main" val="2599472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63840" y="228600"/>
            <a:ext cx="8832850" cy="752128"/>
          </a:xfrm>
          <a:solidFill>
            <a:schemeClr val="accent1">
              <a:lumMod val="40000"/>
              <a:lumOff val="60000"/>
            </a:schemeClr>
          </a:solidFill>
        </p:spPr>
        <p:txBody>
          <a:bodyPr/>
          <a:lstStyle/>
          <a:p>
            <a:r>
              <a:rPr lang="uk-UA" sz="2400" b="1" dirty="0" smtClean="0"/>
              <a:t>Новели проекту Трудового кодексу щодо ролі </a:t>
            </a:r>
            <a:r>
              <a:rPr lang="uk-UA" sz="2400" b="1" dirty="0"/>
              <a:t>профспілок у захисті трудових прав.</a:t>
            </a:r>
            <a:endParaRPr lang="uk-UA" altLang="uk-UA" sz="2400" b="1" dirty="0" smtClean="0">
              <a:solidFill>
                <a:schemeClr val="tx1"/>
              </a:solidFill>
              <a:latin typeface="Times New Roman" panose="02020603050405020304" pitchFamily="18" charset="0"/>
              <a:cs typeface="Times New Roman" panose="02020603050405020304" pitchFamily="18" charset="0"/>
            </a:endParaRPr>
          </a:p>
        </p:txBody>
      </p:sp>
      <p:sp>
        <p:nvSpPr>
          <p:cNvPr id="21509" name="Объект 2"/>
          <p:cNvSpPr>
            <a:spLocks noGrp="1"/>
          </p:cNvSpPr>
          <p:nvPr>
            <p:ph sz="quarter" idx="1"/>
          </p:nvPr>
        </p:nvSpPr>
        <p:spPr>
          <a:xfrm>
            <a:off x="560512" y="1124744"/>
            <a:ext cx="8992791" cy="4729163"/>
          </a:xfrm>
          <a:solidFill>
            <a:schemeClr val="bg1">
              <a:lumMod val="95000"/>
            </a:schemeClr>
          </a:solidFill>
        </p:spPr>
        <p:txBody>
          <a:bodyPr/>
          <a:lstStyle/>
          <a:p>
            <a:pPr marL="0" indent="0" algn="just">
              <a:buNone/>
            </a:pPr>
            <a:r>
              <a:rPr lang="uk-UA" sz="1800" dirty="0" smtClean="0">
                <a:latin typeface="Times New Roman" panose="02020603050405020304" pitchFamily="18" charset="0"/>
                <a:cs typeface="Times New Roman" panose="02020603050405020304" pitchFamily="18" charset="0"/>
              </a:rPr>
              <a:t>Передбачено </a:t>
            </a:r>
            <a:r>
              <a:rPr lang="uk-UA" sz="1800" dirty="0">
                <a:latin typeface="Times New Roman" panose="02020603050405020304" pitchFamily="18" charset="0"/>
                <a:cs typeface="Times New Roman" panose="02020603050405020304" pitchFamily="18" charset="0"/>
              </a:rPr>
              <a:t>р</a:t>
            </a:r>
            <a:r>
              <a:rPr lang="uk-UA" sz="1800" dirty="0" smtClean="0">
                <a:latin typeface="Times New Roman" panose="02020603050405020304" pitchFamily="18" charset="0"/>
                <a:cs typeface="Times New Roman" panose="02020603050405020304" pitchFamily="18" charset="0"/>
              </a:rPr>
              <a:t>озірвання </a:t>
            </a:r>
            <a:r>
              <a:rPr lang="uk-UA" sz="1800" dirty="0">
                <a:latin typeface="Times New Roman" panose="02020603050405020304" pitchFamily="18" charset="0"/>
                <a:cs typeface="Times New Roman" panose="02020603050405020304" pitchFamily="18" charset="0"/>
              </a:rPr>
              <a:t>трудового договору за ініціативою роботодавця за </a:t>
            </a:r>
            <a:r>
              <a:rPr lang="uk-UA" sz="1800" b="1" dirty="0" smtClean="0">
                <a:latin typeface="Times New Roman" panose="02020603050405020304" pitchFamily="18" charset="0"/>
                <a:cs typeface="Times New Roman" panose="02020603050405020304" pitchFamily="18" charset="0"/>
              </a:rPr>
              <a:t>попереднім</a:t>
            </a:r>
            <a:r>
              <a:rPr lang="uk-UA" sz="1800" dirty="0" smtClean="0">
                <a:latin typeface="Times New Roman" panose="02020603050405020304" pitchFamily="18" charset="0"/>
                <a:cs typeface="Times New Roman" panose="02020603050405020304" pitchFamily="18" charset="0"/>
              </a:rPr>
              <a:t> погодженням </a:t>
            </a:r>
            <a:r>
              <a:rPr lang="uk-UA" sz="1800" dirty="0">
                <a:latin typeface="Times New Roman" panose="02020603050405020304" pitchFamily="18" charset="0"/>
                <a:cs typeface="Times New Roman" panose="02020603050405020304" pitchFamily="18" charset="0"/>
              </a:rPr>
              <a:t>з виборним органом первинної профспілкової організації (профспілковим представником</a:t>
            </a:r>
            <a:r>
              <a:rPr lang="uk-UA" sz="1800" dirty="0" smtClean="0">
                <a:latin typeface="Times New Roman" panose="02020603050405020304" pitchFamily="18" charset="0"/>
                <a:cs typeface="Times New Roman" panose="02020603050405020304" pitchFamily="18" charset="0"/>
              </a:rPr>
              <a:t>) у разі звільнення при проведенні </a:t>
            </a:r>
            <a:r>
              <a:rPr lang="uk-UA" sz="1800" dirty="0">
                <a:latin typeface="Times New Roman" panose="02020603050405020304" pitchFamily="18" charset="0"/>
                <a:cs typeface="Times New Roman" panose="02020603050405020304" pitchFamily="18" charset="0"/>
              </a:rPr>
              <a:t>скорочення чисельності </a:t>
            </a:r>
            <a:r>
              <a:rPr lang="uk-UA" sz="1800" dirty="0" smtClean="0">
                <a:latin typeface="Times New Roman" panose="02020603050405020304" pitchFamily="18" charset="0"/>
                <a:cs typeface="Times New Roman" panose="02020603050405020304" pitchFamily="18" charset="0"/>
              </a:rPr>
              <a:t>працівників, а також </a:t>
            </a:r>
            <a:r>
              <a:rPr lang="uk-UA" sz="1800" dirty="0">
                <a:latin typeface="Times New Roman" panose="02020603050405020304" pitchFamily="18" charset="0"/>
                <a:cs typeface="Times New Roman" panose="02020603050405020304" pitchFamily="18" charset="0"/>
              </a:rPr>
              <a:t>у зв’язку з виявленням невідповідності працівника займаній посаді або виконуваній </a:t>
            </a:r>
            <a:r>
              <a:rPr lang="uk-UA" sz="1800" dirty="0" smtClean="0">
                <a:latin typeface="Times New Roman" panose="02020603050405020304" pitchFamily="18" charset="0"/>
                <a:cs typeface="Times New Roman" panose="02020603050405020304" pitchFamily="18" charset="0"/>
              </a:rPr>
              <a:t>роботі </a:t>
            </a:r>
            <a:r>
              <a:rPr lang="uk-UA" sz="1800" dirty="0">
                <a:latin typeface="Times New Roman" panose="02020603050405020304" pitchFamily="18" charset="0"/>
                <a:cs typeface="Times New Roman" panose="02020603050405020304" pitchFamily="18" charset="0"/>
              </a:rPr>
              <a:t>якщо виявлена невідповідність є </a:t>
            </a:r>
            <a:r>
              <a:rPr lang="uk-UA" sz="1800" dirty="0" smtClean="0">
                <a:latin typeface="Times New Roman" panose="02020603050405020304" pitchFamily="18" charset="0"/>
                <a:cs typeface="Times New Roman" panose="02020603050405020304" pitchFamily="18" charset="0"/>
              </a:rPr>
              <a:t>наслідком: стану </a:t>
            </a:r>
            <a:r>
              <a:rPr lang="uk-UA" sz="1800" dirty="0">
                <a:latin typeface="Times New Roman" panose="02020603050405020304" pitchFamily="18" charset="0"/>
                <a:cs typeface="Times New Roman" panose="02020603050405020304" pitchFamily="18" charset="0"/>
              </a:rPr>
              <a:t>здоров’я працівника, який перешкоджає продовженню виконанню роботи, що підтверджується відповідним медичним </a:t>
            </a:r>
            <a:r>
              <a:rPr lang="uk-UA" sz="1800" dirty="0" smtClean="0">
                <a:latin typeface="Times New Roman" panose="02020603050405020304" pitchFamily="18" charset="0"/>
                <a:cs typeface="Times New Roman" panose="02020603050405020304" pitchFamily="18" charset="0"/>
              </a:rPr>
              <a:t>висновком; недостатньої </a:t>
            </a:r>
            <a:r>
              <a:rPr lang="uk-UA" sz="1800" dirty="0">
                <a:latin typeface="Times New Roman" panose="02020603050405020304" pitchFamily="18" charset="0"/>
                <a:cs typeface="Times New Roman" panose="02020603050405020304" pitchFamily="18" charset="0"/>
              </a:rPr>
              <a:t>кваліфікації працівника, що підтверджується результатами атестації, іншими доказами оцінювання результатів </a:t>
            </a:r>
            <a:r>
              <a:rPr lang="uk-UA" sz="1800" dirty="0" smtClean="0">
                <a:latin typeface="Times New Roman" panose="02020603050405020304" pitchFamily="18" charset="0"/>
                <a:cs typeface="Times New Roman" panose="02020603050405020304" pitchFamily="18" charset="0"/>
              </a:rPr>
              <a:t>роботи.</a:t>
            </a:r>
            <a:endParaRPr lang="uk-UA" sz="1800" dirty="0">
              <a:latin typeface="Times New Roman" panose="02020603050405020304" pitchFamily="18" charset="0"/>
              <a:cs typeface="Times New Roman" panose="02020603050405020304" pitchFamily="18" charset="0"/>
            </a:endParaRPr>
          </a:p>
          <a:p>
            <a:pPr marL="0" indent="0" algn="just">
              <a:buNone/>
              <a:defRPr/>
            </a:pPr>
            <a:r>
              <a:rPr lang="uk-UA" sz="1800" dirty="0">
                <a:latin typeface="Times New Roman" panose="02020603050405020304" pitchFamily="18" charset="0"/>
                <a:cs typeface="Times New Roman" panose="02020603050405020304" pitchFamily="18" charset="0"/>
              </a:rPr>
              <a:t>У разі звільнення працівника всупереч рішенню виборного органу первинної профспілкової організації (профспілкового представника) цей орган (представник) та/або працівник можуть оскаржити до суду таке звільнення.</a:t>
            </a:r>
          </a:p>
          <a:p>
            <a:pPr marL="0" indent="0" algn="just">
              <a:buNone/>
              <a:defRPr/>
            </a:pPr>
            <a:r>
              <a:rPr lang="uk-UA" sz="1800" dirty="0" smtClean="0">
                <a:latin typeface="Times New Roman" panose="02020603050405020304" pitchFamily="18" charset="0"/>
                <a:cs typeface="Times New Roman" panose="02020603050405020304" pitchFamily="18" charset="0"/>
              </a:rPr>
              <a:t>По суті такі права профспілок блокують можливості роботодавців щодо вільного управління господарською діяльністю та трудовими ресурсами.</a:t>
            </a:r>
            <a:endParaRPr lang="uk-UA" sz="1800" dirty="0">
              <a:latin typeface="Times New Roman" panose="02020603050405020304" pitchFamily="18" charset="0"/>
              <a:cs typeface="Times New Roman" panose="02020603050405020304" pitchFamily="18" charset="0"/>
            </a:endParaRPr>
          </a:p>
          <a:p>
            <a:pPr marL="0" indent="0" algn="just">
              <a:buFont typeface="Wingdings" pitchFamily="2" charset="2"/>
              <a:buNone/>
              <a:defRPr/>
            </a:pPr>
            <a:r>
              <a:rPr lang="uk-UA" sz="1800" dirty="0" smtClean="0">
                <a:latin typeface="Times New Roman" panose="02020603050405020304" pitchFamily="18" charset="0"/>
                <a:cs typeface="Times New Roman" panose="02020603050405020304" pitchFamily="18" charset="0"/>
              </a:rPr>
              <a:t>Відсутнє </a:t>
            </a:r>
            <a:r>
              <a:rPr lang="uk-UA" sz="1800" dirty="0">
                <a:latin typeface="Times New Roman" panose="02020603050405020304" pitchFamily="18" charset="0"/>
                <a:cs typeface="Times New Roman" panose="02020603050405020304" pitchFamily="18" charset="0"/>
              </a:rPr>
              <a:t>погодження профспілок — роботодавець не має права звільняти, </a:t>
            </a:r>
            <a:r>
              <a:rPr lang="uk-UA" sz="1800" dirty="0" smtClean="0">
                <a:latin typeface="Times New Roman" panose="02020603050405020304" pitchFamily="18" charset="0"/>
                <a:cs typeface="Times New Roman" panose="02020603050405020304" pitchFamily="18" charset="0"/>
              </a:rPr>
              <a:t>і мусить чекати згоди профспілки для коригування своїх управлінських процесів.</a:t>
            </a:r>
          </a:p>
        </p:txBody>
      </p:sp>
    </p:spTree>
    <p:extLst>
      <p:ext uri="{BB962C8B-B14F-4D97-AF65-F5344CB8AC3E}">
        <p14:creationId xmlns:p14="http://schemas.microsoft.com/office/powerpoint/2010/main" val="3092854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73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63840" y="228600"/>
            <a:ext cx="8832850" cy="680120"/>
          </a:xfrm>
          <a:solidFill>
            <a:schemeClr val="accent1">
              <a:lumMod val="40000"/>
              <a:lumOff val="60000"/>
            </a:schemeClr>
          </a:solidFill>
        </p:spPr>
        <p:txBody>
          <a:bodyPr/>
          <a:lstStyle/>
          <a:p>
            <a:pPr algn="ctr"/>
            <a:r>
              <a:rPr lang="uk-UA" altLang="uk-UA" sz="2400" b="1" dirty="0" smtClean="0">
                <a:solidFill>
                  <a:schemeClr val="tx1"/>
                </a:solidFill>
                <a:latin typeface="Times New Roman" panose="02020603050405020304" pitchFamily="18" charset="0"/>
                <a:cs typeface="Times New Roman" panose="02020603050405020304" pitchFamily="18" charset="0"/>
              </a:rPr>
              <a:t>Проект Трудового кодексу України – етапи розробки.</a:t>
            </a:r>
          </a:p>
        </p:txBody>
      </p:sp>
      <p:sp>
        <p:nvSpPr>
          <p:cNvPr id="21509" name="Объект 2"/>
          <p:cNvSpPr>
            <a:spLocks noGrp="1"/>
          </p:cNvSpPr>
          <p:nvPr>
            <p:ph sz="quarter" idx="1"/>
          </p:nvPr>
        </p:nvSpPr>
        <p:spPr>
          <a:xfrm>
            <a:off x="560512" y="1052736"/>
            <a:ext cx="8992791" cy="5040560"/>
          </a:xfrm>
          <a:solidFill>
            <a:schemeClr val="bg1">
              <a:lumMod val="95000"/>
            </a:schemeClr>
          </a:solidFill>
        </p:spPr>
        <p:txBody>
          <a:bodyPr/>
          <a:lstStyle/>
          <a:p>
            <a:pPr marL="0" indent="457200" algn="just">
              <a:buFont typeface="Wingdings" pitchFamily="2" charset="2"/>
              <a:buNone/>
              <a:defRPr/>
            </a:pPr>
            <a:r>
              <a:rPr lang="uk-UA" sz="1800" dirty="0" smtClean="0">
                <a:latin typeface="Times New Roman" panose="02020603050405020304" pitchFamily="18" charset="0"/>
                <a:cs typeface="Times New Roman" panose="02020603050405020304" pitchFamily="18" charset="0"/>
              </a:rPr>
              <a:t>На даний час в Україні продовжує діяти Кодекс законів про працю України, прийнятий за радянських часів в 1971 році.</a:t>
            </a:r>
          </a:p>
          <a:p>
            <a:pPr marL="0" indent="457200" algn="just">
              <a:buFont typeface="Wingdings" pitchFamily="2" charset="2"/>
              <a:buNone/>
              <a:defRPr/>
            </a:pPr>
            <a:r>
              <a:rPr lang="uk-UA" sz="1800" dirty="0" smtClean="0">
                <a:latin typeface="Times New Roman" panose="02020603050405020304" pitchFamily="18" charset="0"/>
                <a:cs typeface="Times New Roman" panose="02020603050405020304" pitchFamily="18" charset="0"/>
              </a:rPr>
              <a:t>27.12.2014 проект  нового Трудового кодексу України було одержано Верховною Радою України та 05.11.2015 року прийнято в першому читанні.</a:t>
            </a:r>
          </a:p>
          <a:p>
            <a:pPr marL="0" indent="457200" algn="just">
              <a:buFont typeface="Wingdings" pitchFamily="2" charset="2"/>
              <a:buNone/>
              <a:defRPr/>
            </a:pPr>
            <a:r>
              <a:rPr lang="uk-UA" sz="1800" dirty="0">
                <a:latin typeface="Times New Roman" panose="02020603050405020304" pitchFamily="18" charset="0"/>
                <a:cs typeface="Times New Roman" panose="02020603050405020304" pitchFamily="18" charset="0"/>
              </a:rPr>
              <a:t>Проект </a:t>
            </a:r>
            <a:r>
              <a:rPr lang="uk-UA" sz="1800" dirty="0" smtClean="0">
                <a:latin typeface="Times New Roman" panose="02020603050405020304" pitchFamily="18" charset="0"/>
                <a:cs typeface="Times New Roman" panose="02020603050405020304" pitchFamily="18" charset="0"/>
              </a:rPr>
              <a:t>Трудового </a:t>
            </a:r>
            <a:r>
              <a:rPr lang="uk-UA" sz="1800" dirty="0">
                <a:latin typeface="Times New Roman" panose="02020603050405020304" pitchFamily="18" charset="0"/>
                <a:cs typeface="Times New Roman" panose="02020603050405020304" pitchFamily="18" charset="0"/>
              </a:rPr>
              <a:t>кодексу було прийнято за основу 5 листопада 2015 року і направлено в Міжнародну організацію праці, з метою його відповідності міжнародним стандартам, які закріплені Конвенціями Міжнародної організації праці та Директивами ЄС</a:t>
            </a:r>
            <a:r>
              <a:rPr lang="uk-UA" sz="1800" dirty="0" smtClean="0">
                <a:latin typeface="Times New Roman" panose="02020603050405020304" pitchFamily="18" charset="0"/>
                <a:cs typeface="Times New Roman" panose="02020603050405020304" pitchFamily="18" charset="0"/>
              </a:rPr>
              <a:t>.</a:t>
            </a:r>
          </a:p>
          <a:p>
            <a:pPr marL="0" indent="457200" algn="just">
              <a:buNone/>
            </a:pPr>
            <a:r>
              <a:rPr lang="uk-UA" altLang="uk-UA" sz="1800" dirty="0" smtClean="0">
                <a:solidFill>
                  <a:srgbClr val="070501"/>
                </a:solidFill>
                <a:latin typeface="Times New Roman" panose="02020603050405020304" pitchFamily="18" charset="0"/>
                <a:cs typeface="Times New Roman" panose="02020603050405020304" pitchFamily="18" charset="0"/>
              </a:rPr>
              <a:t>Наразі проект Трудового кодексу (надалі - проект ТК) в редакції від 24.07.2017 року готується до другого читання. </a:t>
            </a:r>
            <a:r>
              <a:rPr lang="uk-UA" sz="1800" dirty="0" smtClean="0">
                <a:latin typeface="Times New Roman" panose="02020603050405020304" pitchFamily="18" charset="0"/>
                <a:cs typeface="Times New Roman" panose="02020603050405020304" pitchFamily="18" charset="0"/>
              </a:rPr>
              <a:t>Парламентський комітет з питань соціальної політики, зайнятості та пенсійного забезпечення підтримав підготовлений до другого читання проект Трудового кодексу (реєстр. № 1658) та рекомендував Верховній Раді прийняти його в другому читанні.</a:t>
            </a:r>
          </a:p>
          <a:p>
            <a:pPr marL="0" indent="457200" algn="just">
              <a:buNone/>
            </a:pPr>
            <a:r>
              <a:rPr lang="uk-UA" sz="1800" dirty="0" smtClean="0">
                <a:latin typeface="Times New Roman" panose="02020603050405020304" pitchFamily="18" charset="0"/>
                <a:cs typeface="Times New Roman" panose="02020603050405020304" pitchFamily="18" charset="0"/>
              </a:rPr>
              <a:t>Голова Комітету, і за сумісництвом один із співавторів цього законопроекту, зауважила на значний обсяг поправок, які надійшли до другого читання від депутатів — майже 1900 поправок, та висловила надію, що новий кодекс буде враховувати «особливості </a:t>
            </a:r>
            <a:r>
              <a:rPr lang="en-US" sz="1800" dirty="0" smtClean="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ринкової </a:t>
            </a:r>
            <a:r>
              <a:rPr lang="uk-UA" sz="1800" dirty="0" smtClean="0">
                <a:latin typeface="Times New Roman" panose="02020603050405020304" pitchFamily="18" charset="0"/>
                <a:cs typeface="Times New Roman" panose="02020603050405020304" pitchFamily="18" charset="0"/>
              </a:rPr>
              <a:t>економіки».</a:t>
            </a:r>
          </a:p>
          <a:p>
            <a:pPr marL="0" indent="0" algn="just">
              <a:buFont typeface="Wingdings" pitchFamily="2" charset="2"/>
              <a:buNone/>
              <a:defRPr/>
            </a:pPr>
            <a:endParaRPr lang="ru-RU" altLang="uk-UA" sz="1800" dirty="0">
              <a:solidFill>
                <a:srgbClr val="070501"/>
              </a:solidFill>
              <a:latin typeface="+mj-lt"/>
              <a:cs typeface="Times New Roman" panose="02020603050405020304" pitchFamily="18" charset="0"/>
            </a:endParaRPr>
          </a:p>
          <a:p>
            <a:pPr marL="0" indent="0" algn="just">
              <a:buFont typeface="Wingdings" pitchFamily="2" charset="2"/>
              <a:buNone/>
              <a:defRPr/>
            </a:pPr>
            <a:endParaRPr lang="uk-UA" altLang="uk-UA" sz="1800" dirty="0" smtClean="0">
              <a:solidFill>
                <a:srgbClr val="070501"/>
              </a:solidFill>
              <a:latin typeface="+mj-lt"/>
              <a:cs typeface="Times New Roman" panose="02020603050405020304" pitchFamily="18" charset="0"/>
            </a:endParaRPr>
          </a:p>
        </p:txBody>
      </p:sp>
    </p:spTree>
    <p:extLst>
      <p:ext uri="{BB962C8B-B14F-4D97-AF65-F5344CB8AC3E}">
        <p14:creationId xmlns:p14="http://schemas.microsoft.com/office/powerpoint/2010/main" val="4020625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63840" y="228600"/>
            <a:ext cx="8832850" cy="752128"/>
          </a:xfrm>
          <a:solidFill>
            <a:schemeClr val="accent1">
              <a:lumMod val="40000"/>
              <a:lumOff val="60000"/>
            </a:schemeClr>
          </a:solidFill>
        </p:spPr>
        <p:txBody>
          <a:bodyPr/>
          <a:lstStyle/>
          <a:p>
            <a:pPr algn="ctr"/>
            <a:r>
              <a:rPr lang="uk-UA" altLang="uk-UA" sz="2400" b="1" dirty="0" smtClean="0">
                <a:solidFill>
                  <a:schemeClr val="tx1"/>
                </a:solidFill>
                <a:latin typeface="Times New Roman" panose="02020603050405020304" pitchFamily="18" charset="0"/>
                <a:cs typeface="Times New Roman" panose="02020603050405020304" pitchFamily="18" charset="0"/>
              </a:rPr>
              <a:t>Основні новели Проекту Трудового кодексу України щодо</a:t>
            </a:r>
            <a:br>
              <a:rPr lang="uk-UA" altLang="uk-UA" sz="2400" b="1" dirty="0" smtClean="0">
                <a:solidFill>
                  <a:schemeClr val="tx1"/>
                </a:solidFill>
                <a:latin typeface="Times New Roman" panose="02020603050405020304" pitchFamily="18" charset="0"/>
                <a:cs typeface="Times New Roman" panose="02020603050405020304" pitchFamily="18" charset="0"/>
              </a:rPr>
            </a:br>
            <a:r>
              <a:rPr lang="uk-UA" altLang="uk-UA" sz="2400" b="1" dirty="0" smtClean="0">
                <a:solidFill>
                  <a:schemeClr val="tx1"/>
                </a:solidFill>
                <a:latin typeface="Times New Roman" panose="02020603050405020304" pitchFamily="18" charset="0"/>
                <a:cs typeface="Times New Roman" panose="02020603050405020304" pitchFamily="18" charset="0"/>
              </a:rPr>
              <a:t>прав та обов’язків працівників.</a:t>
            </a:r>
          </a:p>
        </p:txBody>
      </p:sp>
      <p:sp>
        <p:nvSpPr>
          <p:cNvPr id="21509" name="Объект 2"/>
          <p:cNvSpPr>
            <a:spLocks noGrp="1"/>
          </p:cNvSpPr>
          <p:nvPr>
            <p:ph sz="quarter" idx="1"/>
          </p:nvPr>
        </p:nvSpPr>
        <p:spPr>
          <a:xfrm>
            <a:off x="560512" y="1052736"/>
            <a:ext cx="8992791" cy="4968552"/>
          </a:xfrm>
          <a:solidFill>
            <a:schemeClr val="bg1">
              <a:lumMod val="95000"/>
            </a:schemeClr>
          </a:solidFill>
        </p:spPr>
        <p:txBody>
          <a:bodyPr/>
          <a:lstStyle/>
          <a:p>
            <a:pPr marL="0" indent="0" algn="just">
              <a:buNone/>
              <a:defRPr/>
            </a:pPr>
            <a:endParaRPr lang="en-US" sz="1800" dirty="0" smtClean="0">
              <a:latin typeface="Times New Roman" panose="02020603050405020304" pitchFamily="18" charset="0"/>
              <a:cs typeface="Times New Roman" panose="02020603050405020304" pitchFamily="18" charset="0"/>
            </a:endParaRPr>
          </a:p>
          <a:p>
            <a:pPr marL="0" indent="0" algn="just">
              <a:buNone/>
              <a:defRPr/>
            </a:pPr>
            <a:r>
              <a:rPr lang="en-US" sz="1800" dirty="0" smtClean="0">
                <a:latin typeface="Times New Roman" panose="02020603050405020304" pitchFamily="18" charset="0"/>
                <a:cs typeface="Times New Roman" panose="02020603050405020304" pitchFamily="18" charset="0"/>
              </a:rPr>
              <a:t>1. </a:t>
            </a:r>
            <a:r>
              <a:rPr lang="uk-UA" sz="1800" dirty="0" smtClean="0">
                <a:latin typeface="Times New Roman" panose="02020603050405020304" pitchFamily="18" charset="0"/>
                <a:cs typeface="Times New Roman" panose="02020603050405020304" pitchFamily="18" charset="0"/>
              </a:rPr>
              <a:t>Передбачено </a:t>
            </a:r>
            <a:r>
              <a:rPr lang="uk-UA" sz="1800" dirty="0" smtClean="0">
                <a:latin typeface="Times New Roman" panose="02020603050405020304" pitchFamily="18" charset="0"/>
                <a:cs typeface="Times New Roman" panose="02020603050405020304" pitchFamily="18" charset="0"/>
              </a:rPr>
              <a:t>таку категорію працівників як </a:t>
            </a:r>
            <a:r>
              <a:rPr lang="uk-UA" sz="1800" dirty="0">
                <a:latin typeface="Times New Roman" panose="02020603050405020304" pitchFamily="18" charset="0"/>
                <a:cs typeface="Times New Roman" panose="02020603050405020304" pitchFamily="18" charset="0"/>
              </a:rPr>
              <a:t>«</a:t>
            </a:r>
            <a:r>
              <a:rPr lang="uk-UA" sz="1800" b="1" dirty="0" smtClean="0">
                <a:latin typeface="Times New Roman" panose="02020603050405020304" pitchFamily="18" charset="0"/>
                <a:cs typeface="Times New Roman" panose="02020603050405020304" pitchFamily="18" charset="0"/>
              </a:rPr>
              <a:t>працівники </a:t>
            </a:r>
            <a:r>
              <a:rPr lang="uk-UA" sz="1800" b="1" dirty="0">
                <a:latin typeface="Times New Roman" panose="02020603050405020304" pitchFamily="18" charset="0"/>
                <a:cs typeface="Times New Roman" panose="02020603050405020304" pitchFamily="18" charset="0"/>
              </a:rPr>
              <a:t>із сімейними обов’язками</a:t>
            </a:r>
            <a:r>
              <a:rPr lang="uk-UA" sz="1800" dirty="0">
                <a:latin typeface="Times New Roman" panose="02020603050405020304" pitchFamily="18" charset="0"/>
                <a:cs typeface="Times New Roman" panose="02020603050405020304" pitchFamily="18" charset="0"/>
              </a:rPr>
              <a:t>», до яких віднесено мати, батька, </a:t>
            </a:r>
            <a:r>
              <a:rPr lang="uk-UA" sz="1800" dirty="0" err="1">
                <a:latin typeface="Times New Roman" panose="02020603050405020304" pitchFamily="18" charset="0"/>
                <a:cs typeface="Times New Roman" panose="02020603050405020304" pitchFamily="18" charset="0"/>
              </a:rPr>
              <a:t>усиновлювачів</a:t>
            </a:r>
            <a:r>
              <a:rPr lang="uk-UA" sz="1800" dirty="0">
                <a:latin typeface="Times New Roman" panose="02020603050405020304" pitchFamily="18" charset="0"/>
                <a:cs typeface="Times New Roman" panose="02020603050405020304" pitchFamily="18" charset="0"/>
              </a:rPr>
              <a:t>, опікунів, піклувальників, прийомних батьків. </a:t>
            </a:r>
            <a:r>
              <a:rPr lang="uk-UA" sz="1800" dirty="0" smtClean="0">
                <a:latin typeface="Times New Roman" panose="02020603050405020304" pitchFamily="18" charset="0"/>
                <a:cs typeface="Times New Roman" panose="02020603050405020304" pitchFamily="18" charset="0"/>
              </a:rPr>
              <a:t>Таким працівникам надано право на </a:t>
            </a:r>
            <a:r>
              <a:rPr lang="uk-UA" sz="1800" dirty="0">
                <a:latin typeface="Times New Roman" panose="02020603050405020304" pitchFamily="18" charset="0"/>
                <a:cs typeface="Times New Roman" panose="02020603050405020304" pitchFamily="18" charset="0"/>
              </a:rPr>
              <a:t>захист від дискримінації та на узгодження за можливості їхніх трудових обов’язків із </a:t>
            </a:r>
            <a:r>
              <a:rPr lang="uk-UA" sz="1800" dirty="0" smtClean="0">
                <a:latin typeface="Times New Roman" panose="02020603050405020304" pitchFamily="18" charset="0"/>
                <a:cs typeface="Times New Roman" panose="02020603050405020304" pitchFamily="18" charset="0"/>
              </a:rPr>
              <a:t>сімейними (ст.20 проекту ТК - тут </a:t>
            </a:r>
            <a:r>
              <a:rPr lang="uk-UA" sz="1800" dirty="0">
                <a:latin typeface="Times New Roman" panose="02020603050405020304" pitchFamily="18" charset="0"/>
                <a:cs typeface="Times New Roman" panose="02020603050405020304" pitchFamily="18" charset="0"/>
              </a:rPr>
              <a:t>і далі нумерація статей до другого </a:t>
            </a:r>
            <a:r>
              <a:rPr lang="uk-UA" sz="1800" dirty="0" smtClean="0">
                <a:latin typeface="Times New Roman" panose="02020603050405020304" pitchFamily="18" charset="0"/>
                <a:cs typeface="Times New Roman" panose="02020603050405020304" pitchFamily="18" charset="0"/>
              </a:rPr>
              <a:t>читання), тобто по суті поширено  нині діючі норми </a:t>
            </a:r>
            <a:r>
              <a:rPr lang="uk-UA" sz="1800" dirty="0">
                <a:latin typeface="Times New Roman" panose="02020603050405020304" pitchFamily="18" charset="0"/>
                <a:cs typeface="Times New Roman" panose="02020603050405020304" pitchFamily="18" charset="0"/>
              </a:rPr>
              <a:t>по захисту материнства на </a:t>
            </a:r>
            <a:r>
              <a:rPr lang="uk-UA" sz="1800" dirty="0" smtClean="0">
                <a:latin typeface="Times New Roman" panose="02020603050405020304" pitchFamily="18" charset="0"/>
                <a:cs typeface="Times New Roman" panose="02020603050405020304" pitchFamily="18" charset="0"/>
              </a:rPr>
              <a:t>більш широке коло осіб</a:t>
            </a:r>
            <a:r>
              <a:rPr lang="uk-UA"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algn="just">
              <a:buAutoNum type="arabicPeriod"/>
              <a:defRPr/>
            </a:pPr>
            <a:endParaRPr lang="uk-UA" sz="1800" dirty="0" smtClean="0">
              <a:latin typeface="Times New Roman" panose="02020603050405020304" pitchFamily="18" charset="0"/>
              <a:cs typeface="Times New Roman" panose="02020603050405020304" pitchFamily="18" charset="0"/>
            </a:endParaRPr>
          </a:p>
          <a:p>
            <a:pPr marL="0" indent="0" algn="just">
              <a:buNone/>
              <a:defRPr/>
            </a:pPr>
            <a:r>
              <a:rPr lang="en-US" sz="1800" dirty="0" smtClean="0">
                <a:latin typeface="Times New Roman" panose="02020603050405020304" pitchFamily="18" charset="0"/>
                <a:cs typeface="Times New Roman" panose="02020603050405020304" pitchFamily="18" charset="0"/>
              </a:rPr>
              <a:t>2. </a:t>
            </a:r>
            <a:r>
              <a:rPr lang="uk-UA" sz="1800" b="1" dirty="0" smtClean="0">
                <a:latin typeface="Times New Roman" panose="02020603050405020304" pitchFamily="18" charset="0"/>
                <a:cs typeface="Times New Roman" panose="02020603050405020304" pitchFamily="18" charset="0"/>
              </a:rPr>
              <a:t>Презумпція </a:t>
            </a:r>
            <a:r>
              <a:rPr lang="uk-UA" sz="1800" b="1" dirty="0">
                <a:latin typeface="Times New Roman" panose="02020603050405020304" pitchFamily="18" charset="0"/>
                <a:cs typeface="Times New Roman" panose="02020603050405020304" pitchFamily="18" charset="0"/>
              </a:rPr>
              <a:t>трактування прав та обов'язків </a:t>
            </a:r>
            <a:r>
              <a:rPr lang="uk-UA" sz="1800" dirty="0">
                <a:latin typeface="Times New Roman" panose="02020603050405020304" pitchFamily="18" charset="0"/>
                <a:cs typeface="Times New Roman" panose="02020603050405020304" pitchFamily="18" charset="0"/>
              </a:rPr>
              <a:t>працівника і </a:t>
            </a:r>
            <a:r>
              <a:rPr lang="uk-UA" sz="1800" dirty="0" smtClean="0">
                <a:latin typeface="Times New Roman" panose="02020603050405020304" pitchFamily="18" charset="0"/>
                <a:cs typeface="Times New Roman" panose="02020603050405020304" pitchFamily="18" charset="0"/>
              </a:rPr>
              <a:t>роботодавця на користь працівника (ч.2 статті 16 </a:t>
            </a:r>
            <a:r>
              <a:rPr lang="uk-UA" altLang="uk-UA" sz="1800" dirty="0" smtClean="0">
                <a:solidFill>
                  <a:srgbClr val="070501"/>
                </a:solidFill>
                <a:latin typeface="Times New Roman" panose="02020603050405020304" pitchFamily="18" charset="0"/>
                <a:cs typeface="Times New Roman" panose="02020603050405020304" pitchFamily="18" charset="0"/>
              </a:rPr>
              <a:t>проекту ТК</a:t>
            </a:r>
            <a:r>
              <a:rPr lang="uk-UA" altLang="uk-UA" sz="1800" dirty="0" smtClean="0">
                <a:solidFill>
                  <a:srgbClr val="070501"/>
                </a:solidFill>
                <a:latin typeface="Times New Roman" panose="02020603050405020304" pitchFamily="18" charset="0"/>
                <a:cs typeface="Times New Roman" panose="02020603050405020304" pitchFamily="18" charset="0"/>
              </a:rPr>
              <a:t>).</a:t>
            </a:r>
            <a:endParaRPr lang="en-US" altLang="uk-UA" sz="1800" dirty="0" smtClean="0">
              <a:solidFill>
                <a:srgbClr val="070501"/>
              </a:solidFill>
              <a:latin typeface="Times New Roman" panose="02020603050405020304" pitchFamily="18" charset="0"/>
              <a:cs typeface="Times New Roman" panose="02020603050405020304" pitchFamily="18" charset="0"/>
            </a:endParaRPr>
          </a:p>
          <a:p>
            <a:pPr algn="just">
              <a:buAutoNum type="arabicPeriod"/>
              <a:defRPr/>
            </a:pPr>
            <a:endParaRPr lang="uk-UA" altLang="uk-UA" sz="1800" dirty="0" smtClean="0">
              <a:solidFill>
                <a:srgbClr val="070501"/>
              </a:solidFill>
              <a:latin typeface="Times New Roman" panose="02020603050405020304" pitchFamily="18" charset="0"/>
              <a:cs typeface="Times New Roman" panose="02020603050405020304" pitchFamily="18" charset="0"/>
            </a:endParaRPr>
          </a:p>
          <a:p>
            <a:pPr marL="0" indent="0" algn="just">
              <a:buNone/>
              <a:defRPr/>
            </a:pPr>
            <a:r>
              <a:rPr lang="en-US" sz="1800" dirty="0" smtClean="0">
                <a:latin typeface="Times New Roman" panose="02020603050405020304" pitchFamily="18" charset="0"/>
                <a:cs typeface="Times New Roman" panose="02020603050405020304" pitchFamily="18" charset="0"/>
              </a:rPr>
              <a:t>3.</a:t>
            </a:r>
            <a:r>
              <a:rPr lang="en-US" sz="1800" b="1" dirty="0" smtClean="0">
                <a:latin typeface="Times New Roman" panose="02020603050405020304" pitchFamily="18" charset="0"/>
                <a:cs typeface="Times New Roman" panose="02020603050405020304" pitchFamily="18" charset="0"/>
              </a:rPr>
              <a:t> </a:t>
            </a:r>
            <a:r>
              <a:rPr lang="uk-UA" sz="1800" b="1" dirty="0" smtClean="0">
                <a:latin typeface="Times New Roman" panose="02020603050405020304" pitchFamily="18" charset="0"/>
                <a:cs typeface="Times New Roman" panose="02020603050405020304" pitchFamily="18" charset="0"/>
              </a:rPr>
              <a:t>Право </a:t>
            </a:r>
            <a:r>
              <a:rPr lang="uk-UA" sz="1800" b="1" dirty="0" smtClean="0">
                <a:latin typeface="Times New Roman" panose="02020603050405020304" pitchFamily="18" charset="0"/>
                <a:cs typeface="Times New Roman" panose="02020603050405020304" pitchFamily="18" charset="0"/>
              </a:rPr>
              <a:t>працівника відмовитися </a:t>
            </a:r>
            <a:r>
              <a:rPr lang="uk-UA" sz="1800" b="1" dirty="0">
                <a:latin typeface="Times New Roman" panose="02020603050405020304" pitchFamily="18" charset="0"/>
                <a:cs typeface="Times New Roman" panose="02020603050405020304" pitchFamily="18" charset="0"/>
              </a:rPr>
              <a:t>від виконання роботи </a:t>
            </a:r>
            <a:r>
              <a:rPr lang="uk-UA" sz="1800" dirty="0">
                <a:latin typeface="Times New Roman" panose="02020603050405020304" pitchFamily="18" charset="0"/>
                <a:cs typeface="Times New Roman" panose="02020603050405020304" pitchFamily="18" charset="0"/>
              </a:rPr>
              <a:t>у зв’язку з невиплатою заробітної плати у встановлений строк або виплатою її не в повному </a:t>
            </a:r>
            <a:r>
              <a:rPr lang="uk-UA" sz="1800" dirty="0" smtClean="0">
                <a:latin typeface="Times New Roman" panose="02020603050405020304" pitchFamily="18" charset="0"/>
                <a:cs typeface="Times New Roman" panose="02020603050405020304" pitchFamily="18" charset="0"/>
              </a:rPr>
              <a:t>розмірі.</a:t>
            </a:r>
          </a:p>
          <a:p>
            <a:pPr algn="just">
              <a:buFont typeface="Arial" pitchFamily="34" charset="0"/>
              <a:buAutoNum type="arabicPeriod"/>
              <a:defRPr/>
            </a:pPr>
            <a:endParaRPr lang="uk-UA" altLang="uk-UA" sz="1800" dirty="0" smtClean="0">
              <a:solidFill>
                <a:srgbClr val="070501"/>
              </a:solidFill>
              <a:latin typeface="Times New Roman" panose="02020603050405020304" pitchFamily="18" charset="0"/>
              <a:cs typeface="Times New Roman" panose="02020603050405020304" pitchFamily="18" charset="0"/>
            </a:endParaRPr>
          </a:p>
          <a:p>
            <a:pPr algn="just">
              <a:buAutoNum type="arabicPeriod"/>
              <a:defRPr/>
            </a:pPr>
            <a:endParaRPr lang="uk-UA" sz="1800" dirty="0" smtClean="0"/>
          </a:p>
          <a:p>
            <a:pPr algn="just">
              <a:buAutoNum type="arabicPeriod"/>
              <a:defRPr/>
            </a:pPr>
            <a:endParaRPr lang="uk-UA" altLang="uk-UA" sz="1800" dirty="0" smtClean="0">
              <a:solidFill>
                <a:srgbClr val="07050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128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63840" y="228600"/>
            <a:ext cx="8832850" cy="752128"/>
          </a:xfrm>
          <a:solidFill>
            <a:schemeClr val="accent1">
              <a:lumMod val="40000"/>
              <a:lumOff val="60000"/>
            </a:schemeClr>
          </a:solidFill>
        </p:spPr>
        <p:txBody>
          <a:bodyPr/>
          <a:lstStyle/>
          <a:p>
            <a:pPr algn="ctr"/>
            <a:r>
              <a:rPr lang="uk-UA" altLang="uk-UA" sz="2400" b="1" dirty="0" smtClean="0">
                <a:solidFill>
                  <a:schemeClr val="tx1"/>
                </a:solidFill>
                <a:latin typeface="Times New Roman" panose="02020603050405020304" pitchFamily="18" charset="0"/>
                <a:cs typeface="Times New Roman" panose="02020603050405020304" pitchFamily="18" charset="0"/>
              </a:rPr>
              <a:t>Основні новели Проекту Трудового кодексу України щодо</a:t>
            </a:r>
            <a:br>
              <a:rPr lang="uk-UA" altLang="uk-UA" sz="2400" b="1" dirty="0" smtClean="0">
                <a:solidFill>
                  <a:schemeClr val="tx1"/>
                </a:solidFill>
                <a:latin typeface="Times New Roman" panose="02020603050405020304" pitchFamily="18" charset="0"/>
                <a:cs typeface="Times New Roman" panose="02020603050405020304" pitchFamily="18" charset="0"/>
              </a:rPr>
            </a:br>
            <a:r>
              <a:rPr lang="uk-UA" altLang="uk-UA" sz="2400" b="1" dirty="0" smtClean="0">
                <a:solidFill>
                  <a:schemeClr val="tx1"/>
                </a:solidFill>
                <a:latin typeface="Times New Roman" panose="02020603050405020304" pitchFamily="18" charset="0"/>
                <a:cs typeface="Times New Roman" panose="02020603050405020304" pitchFamily="18" charset="0"/>
              </a:rPr>
              <a:t>прав та обов’язків працівників.</a:t>
            </a:r>
          </a:p>
        </p:txBody>
      </p:sp>
      <p:sp>
        <p:nvSpPr>
          <p:cNvPr id="21509" name="Объект 2"/>
          <p:cNvSpPr>
            <a:spLocks noGrp="1"/>
          </p:cNvSpPr>
          <p:nvPr>
            <p:ph sz="quarter" idx="1"/>
          </p:nvPr>
        </p:nvSpPr>
        <p:spPr>
          <a:xfrm>
            <a:off x="560512" y="1052736"/>
            <a:ext cx="8992791" cy="4968552"/>
          </a:xfrm>
          <a:solidFill>
            <a:schemeClr val="bg1">
              <a:lumMod val="95000"/>
            </a:schemeClr>
          </a:solidFill>
        </p:spPr>
        <p:txBody>
          <a:bodyPr/>
          <a:lstStyle/>
          <a:p>
            <a:pPr algn="just">
              <a:buFont typeface="Arial" pitchFamily="34" charset="0"/>
              <a:buAutoNum type="arabicPeriod"/>
              <a:defRPr/>
            </a:pPr>
            <a:endParaRPr lang="uk-UA" altLang="uk-UA" sz="1800" dirty="0" smtClean="0">
              <a:solidFill>
                <a:srgbClr val="070501"/>
              </a:solidFill>
              <a:latin typeface="Times New Roman" panose="02020603050405020304" pitchFamily="18" charset="0"/>
              <a:cs typeface="Times New Roman" panose="02020603050405020304" pitchFamily="18" charset="0"/>
            </a:endParaRPr>
          </a:p>
          <a:p>
            <a:pPr marL="0" indent="0" algn="just">
              <a:buNone/>
              <a:defRPr/>
            </a:pPr>
            <a:r>
              <a:rPr lang="en-US" sz="1800" dirty="0" smtClean="0">
                <a:latin typeface="Times New Roman" panose="02020603050405020304" pitchFamily="18" charset="0"/>
                <a:cs typeface="Times New Roman" panose="02020603050405020304" pitchFamily="18" charset="0"/>
              </a:rPr>
              <a:t>1. </a:t>
            </a:r>
            <a:r>
              <a:rPr lang="uk-UA" sz="1800" dirty="0" smtClean="0">
                <a:latin typeface="Times New Roman" panose="02020603050405020304" pitchFamily="18" charset="0"/>
                <a:cs typeface="Times New Roman" panose="02020603050405020304" pitchFamily="18" charset="0"/>
              </a:rPr>
              <a:t>Працівник </a:t>
            </a:r>
            <a:r>
              <a:rPr lang="uk-UA" sz="1800" dirty="0">
                <a:latin typeface="Times New Roman" panose="02020603050405020304" pitchFamily="18" charset="0"/>
                <a:cs typeface="Times New Roman" panose="02020603050405020304" pitchFamily="18" charset="0"/>
              </a:rPr>
              <a:t>має право укладати трудовий договір до свого звільнення з попереднього місця роботи</a:t>
            </a:r>
            <a:r>
              <a:rPr lang="en-US" sz="1800"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(ч.2 ст.31 </a:t>
            </a:r>
            <a:r>
              <a:rPr lang="uk-UA" altLang="uk-UA" sz="1800" dirty="0">
                <a:solidFill>
                  <a:srgbClr val="070501"/>
                </a:solidFill>
                <a:latin typeface="Times New Roman" panose="02020603050405020304" pitchFamily="18" charset="0"/>
                <a:cs typeface="Times New Roman" panose="02020603050405020304" pitchFamily="18" charset="0"/>
              </a:rPr>
              <a:t>проекту ТК).</a:t>
            </a:r>
            <a:r>
              <a:rPr lang="uk-UA" sz="1800" dirty="0">
                <a:latin typeface="Times New Roman" panose="02020603050405020304" pitchFamily="18" charset="0"/>
                <a:cs typeface="Times New Roman" panose="02020603050405020304" pitchFamily="18" charset="0"/>
              </a:rPr>
              <a:t> У такому разі в трудовому договорі зазначається дата набрання ним чинності. </a:t>
            </a:r>
            <a:endParaRPr lang="en-US" sz="1800" dirty="0" smtClean="0">
              <a:latin typeface="Times New Roman" panose="02020603050405020304" pitchFamily="18" charset="0"/>
              <a:cs typeface="Times New Roman" panose="02020603050405020304" pitchFamily="18" charset="0"/>
            </a:endParaRPr>
          </a:p>
          <a:p>
            <a:pPr marL="0" indent="0" algn="just">
              <a:buNone/>
              <a:defRPr/>
            </a:pPr>
            <a:endParaRPr lang="en-US" sz="1800" dirty="0" smtClean="0">
              <a:latin typeface="Times New Roman" panose="02020603050405020304" pitchFamily="18" charset="0"/>
              <a:cs typeface="Times New Roman" panose="02020603050405020304" pitchFamily="18" charset="0"/>
            </a:endParaRPr>
          </a:p>
          <a:p>
            <a:pPr marL="0" indent="0" algn="just">
              <a:buNone/>
              <a:defRPr/>
            </a:pPr>
            <a:r>
              <a:rPr lang="en-US" sz="1800" dirty="0" smtClean="0">
                <a:latin typeface="Times New Roman" panose="02020603050405020304" pitchFamily="18" charset="0"/>
                <a:cs typeface="Times New Roman" panose="02020603050405020304" pitchFamily="18" charset="0"/>
              </a:rPr>
              <a:t>2. </a:t>
            </a:r>
            <a:r>
              <a:rPr lang="uk-UA" sz="1800" b="1" dirty="0" smtClean="0">
                <a:latin typeface="Times New Roman" panose="02020603050405020304" pitchFamily="18" charset="0"/>
                <a:cs typeface="Times New Roman" panose="02020603050405020304" pitchFamily="18" charset="0"/>
              </a:rPr>
              <a:t>Право </a:t>
            </a:r>
            <a:r>
              <a:rPr lang="uk-UA" sz="1800" b="1" dirty="0">
                <a:latin typeface="Times New Roman" panose="02020603050405020304" pitchFamily="18" charset="0"/>
                <a:cs typeface="Times New Roman" panose="02020603050405020304" pitchFamily="18" charset="0"/>
              </a:rPr>
              <a:t>на роботу вдома </a:t>
            </a:r>
            <a:r>
              <a:rPr lang="uk-UA" sz="1800" dirty="0">
                <a:latin typeface="Times New Roman" panose="02020603050405020304" pitchFamily="18" charset="0"/>
                <a:cs typeface="Times New Roman" panose="02020603050405020304" pitchFamily="18" charset="0"/>
              </a:rPr>
              <a:t>(ст. 42 </a:t>
            </a:r>
            <a:r>
              <a:rPr lang="uk-UA" altLang="uk-UA" sz="1800" dirty="0">
                <a:solidFill>
                  <a:srgbClr val="070501"/>
                </a:solidFill>
                <a:latin typeface="Times New Roman" panose="02020603050405020304" pitchFamily="18" charset="0"/>
                <a:cs typeface="Times New Roman" panose="02020603050405020304" pitchFamily="18" charset="0"/>
              </a:rPr>
              <a:t>проекту ТК).</a:t>
            </a:r>
            <a:r>
              <a:rPr lang="uk-UA" sz="1800" dirty="0">
                <a:latin typeface="Times New Roman" panose="02020603050405020304" pitchFamily="18" charset="0"/>
                <a:cs typeface="Times New Roman" panose="02020603050405020304" pitchFamily="18" charset="0"/>
              </a:rPr>
              <a:t> Під час укладення трудового договору або пізніше сторони можуть домовитися про виконання працівником роботи вдома (надомну працю), якщо він має для цього необхідні умови, що відповідають вимогам охорони праці, пожежної безпеки і санітарно-гігієнічним вимогам.</a:t>
            </a:r>
          </a:p>
          <a:p>
            <a:pPr marL="0" indent="0" algn="just">
              <a:buNone/>
              <a:defRPr/>
            </a:pPr>
            <a:endParaRPr lang="en-US" sz="1800" dirty="0" smtClean="0">
              <a:latin typeface="Times New Roman" panose="02020603050405020304" pitchFamily="18" charset="0"/>
              <a:cs typeface="Times New Roman" panose="02020603050405020304" pitchFamily="18" charset="0"/>
            </a:endParaRPr>
          </a:p>
          <a:p>
            <a:pPr marL="0" indent="0" algn="just">
              <a:buNone/>
              <a:defRPr/>
            </a:pPr>
            <a:r>
              <a:rPr lang="en-US" sz="1800" dirty="0" smtClean="0">
                <a:latin typeface="Times New Roman" panose="02020603050405020304" pitchFamily="18" charset="0"/>
                <a:cs typeface="Times New Roman" panose="02020603050405020304" pitchFamily="18" charset="0"/>
              </a:rPr>
              <a:t>3. </a:t>
            </a:r>
            <a:r>
              <a:rPr lang="uk-UA" sz="1800" dirty="0" smtClean="0">
                <a:latin typeface="Times New Roman" panose="02020603050405020304" pitchFamily="18" charset="0"/>
                <a:cs typeface="Times New Roman" panose="02020603050405020304" pitchFamily="18" charset="0"/>
              </a:rPr>
              <a:t>Працівник </a:t>
            </a:r>
            <a:r>
              <a:rPr lang="uk-UA" sz="1800" dirty="0">
                <a:latin typeface="Times New Roman" panose="02020603050405020304" pitchFamily="18" charset="0"/>
                <a:cs typeface="Times New Roman" panose="02020603050405020304" pitchFamily="18" charset="0"/>
              </a:rPr>
              <a:t>має право укладати кілька трудових договорів про роботу за </a:t>
            </a:r>
            <a:r>
              <a:rPr lang="uk-UA" sz="1800" dirty="0" smtClean="0">
                <a:latin typeface="Times New Roman" panose="02020603050405020304" pitchFamily="18" charset="0"/>
                <a:cs typeface="Times New Roman" panose="02020603050405020304" pitchFamily="18" charset="0"/>
              </a:rPr>
              <a:t>сумісництвом (ст. 43 </a:t>
            </a:r>
            <a:r>
              <a:rPr lang="uk-UA" altLang="uk-UA" sz="1800" dirty="0">
                <a:solidFill>
                  <a:srgbClr val="070501"/>
                </a:solidFill>
                <a:latin typeface="Times New Roman" panose="02020603050405020304" pitchFamily="18" charset="0"/>
                <a:cs typeface="Times New Roman" panose="02020603050405020304" pitchFamily="18" charset="0"/>
              </a:rPr>
              <a:t>проекту </a:t>
            </a:r>
            <a:r>
              <a:rPr lang="uk-UA" altLang="uk-UA" sz="1800" dirty="0" smtClean="0">
                <a:solidFill>
                  <a:srgbClr val="070501"/>
                </a:solidFill>
                <a:latin typeface="Times New Roman" panose="02020603050405020304" pitchFamily="18" charset="0"/>
                <a:cs typeface="Times New Roman" panose="02020603050405020304" pitchFamily="18" charset="0"/>
              </a:rPr>
              <a:t>ТК</a:t>
            </a:r>
            <a:r>
              <a:rPr lang="uk-UA" sz="1800" dirty="0" smtClean="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Робота за сумісництвом може виконуватися працівником за місцем основної роботи (внутрішнє сумісництво) або в іншого роботодавця (зовнішнє сумісництво</a:t>
            </a:r>
            <a:r>
              <a:rPr lang="uk-UA" sz="1800" dirty="0" smtClean="0">
                <a:latin typeface="Times New Roman" panose="02020603050405020304" pitchFamily="18" charset="0"/>
                <a:cs typeface="Times New Roman" panose="02020603050405020304" pitchFamily="18" charset="0"/>
              </a:rPr>
              <a:t>).</a:t>
            </a:r>
          </a:p>
          <a:p>
            <a:pPr algn="just">
              <a:buFont typeface="Arial" pitchFamily="34" charset="0"/>
              <a:buAutoNum type="arabicPeriod"/>
              <a:defRPr/>
            </a:pPr>
            <a:endParaRPr lang="uk-UA" sz="1800" dirty="0"/>
          </a:p>
          <a:p>
            <a:pPr algn="just">
              <a:buFont typeface="Arial" pitchFamily="34" charset="0"/>
              <a:buAutoNum type="arabicPeriod"/>
              <a:defRPr/>
            </a:pPr>
            <a:endParaRPr lang="uk-UA" sz="1800" dirty="0"/>
          </a:p>
          <a:p>
            <a:pPr algn="just">
              <a:buAutoNum type="arabicPeriod"/>
              <a:defRPr/>
            </a:pPr>
            <a:endParaRPr lang="uk-UA" sz="1800" dirty="0" smtClean="0"/>
          </a:p>
          <a:p>
            <a:pPr algn="just">
              <a:buAutoNum type="arabicPeriod"/>
              <a:defRPr/>
            </a:pPr>
            <a:endParaRPr lang="uk-UA" altLang="uk-UA" sz="1800" dirty="0" smtClean="0">
              <a:solidFill>
                <a:srgbClr val="07050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492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63840" y="228600"/>
            <a:ext cx="8832850" cy="752128"/>
          </a:xfrm>
          <a:solidFill>
            <a:schemeClr val="accent1">
              <a:lumMod val="40000"/>
              <a:lumOff val="60000"/>
            </a:schemeClr>
          </a:solidFill>
        </p:spPr>
        <p:txBody>
          <a:bodyPr/>
          <a:lstStyle/>
          <a:p>
            <a:pPr algn="ctr"/>
            <a:r>
              <a:rPr lang="uk-UA" altLang="uk-UA" sz="2400" b="1" dirty="0" smtClean="0">
                <a:solidFill>
                  <a:schemeClr val="tx1"/>
                </a:solidFill>
                <a:latin typeface="Times New Roman" panose="02020603050405020304" pitchFamily="18" charset="0"/>
                <a:cs typeface="Times New Roman" panose="02020603050405020304" pitchFamily="18" charset="0"/>
              </a:rPr>
              <a:t>Основні новели Проекту Трудового кодексу України щодо</a:t>
            </a:r>
            <a:br>
              <a:rPr lang="uk-UA" altLang="uk-UA" sz="2400" b="1" dirty="0" smtClean="0">
                <a:solidFill>
                  <a:schemeClr val="tx1"/>
                </a:solidFill>
                <a:latin typeface="Times New Roman" panose="02020603050405020304" pitchFamily="18" charset="0"/>
                <a:cs typeface="Times New Roman" panose="02020603050405020304" pitchFamily="18" charset="0"/>
              </a:rPr>
            </a:br>
            <a:r>
              <a:rPr lang="uk-UA" altLang="uk-UA" sz="2400" b="1" dirty="0" smtClean="0">
                <a:solidFill>
                  <a:schemeClr val="tx1"/>
                </a:solidFill>
                <a:latin typeface="Times New Roman" panose="02020603050405020304" pitchFamily="18" charset="0"/>
                <a:cs typeface="Times New Roman" panose="02020603050405020304" pitchFamily="18" charset="0"/>
              </a:rPr>
              <a:t>прав та обов’язків роботодавців.</a:t>
            </a:r>
          </a:p>
        </p:txBody>
      </p:sp>
      <p:sp>
        <p:nvSpPr>
          <p:cNvPr id="21509" name="Объект 2"/>
          <p:cNvSpPr>
            <a:spLocks noGrp="1"/>
          </p:cNvSpPr>
          <p:nvPr>
            <p:ph sz="quarter" idx="1"/>
          </p:nvPr>
        </p:nvSpPr>
        <p:spPr>
          <a:xfrm>
            <a:off x="560512" y="1196752"/>
            <a:ext cx="8992791" cy="4729163"/>
          </a:xfrm>
          <a:solidFill>
            <a:schemeClr val="bg1">
              <a:lumMod val="95000"/>
            </a:schemeClr>
          </a:solidFill>
        </p:spPr>
        <p:txBody>
          <a:bodyPr/>
          <a:lstStyle/>
          <a:p>
            <a:pPr marL="0" indent="0" algn="just">
              <a:buFont typeface="Wingdings" pitchFamily="2" charset="2"/>
              <a:buNone/>
              <a:defRPr/>
            </a:pPr>
            <a:r>
              <a:rPr lang="uk-UA" sz="1800" dirty="0" smtClean="0">
                <a:latin typeface="Times New Roman" panose="02020603050405020304" pitchFamily="18" charset="0"/>
                <a:cs typeface="Times New Roman" panose="02020603050405020304" pitchFamily="18" charset="0"/>
              </a:rPr>
              <a:t>1. Стаття</a:t>
            </a:r>
            <a:r>
              <a:rPr lang="uk-UA" sz="1800" dirty="0">
                <a:latin typeface="Times New Roman" panose="02020603050405020304" pitchFamily="18" charset="0"/>
                <a:cs typeface="Times New Roman" panose="02020603050405020304" pitchFamily="18" charset="0"/>
              </a:rPr>
              <a:t> 3 Проекту </a:t>
            </a:r>
            <a:r>
              <a:rPr lang="uk-UA" sz="1800" dirty="0" smtClean="0">
                <a:latin typeface="Times New Roman" panose="02020603050405020304" pitchFamily="18" charset="0"/>
                <a:cs typeface="Times New Roman" panose="02020603050405020304" pitchFamily="18" charset="0"/>
              </a:rPr>
              <a:t>ТК зобов’язуватиме </a:t>
            </a:r>
            <a:r>
              <a:rPr lang="uk-UA" sz="1800" dirty="0">
                <a:latin typeface="Times New Roman" panose="02020603050405020304" pitchFamily="18" charset="0"/>
                <a:cs typeface="Times New Roman" panose="02020603050405020304" pitchFamily="18" charset="0"/>
              </a:rPr>
              <a:t>роботодавців доводити свою невинуватість та </a:t>
            </a:r>
            <a:r>
              <a:rPr lang="uk-UA" sz="1800" b="1" dirty="0">
                <a:latin typeface="Times New Roman" panose="02020603050405020304" pitchFamily="18" charset="0"/>
                <a:cs typeface="Times New Roman" panose="02020603050405020304" pitchFamily="18" charset="0"/>
              </a:rPr>
              <a:t>доказувати відсутність фактів дискримінації</a:t>
            </a:r>
            <a:r>
              <a:rPr lang="uk-UA" sz="1800" dirty="0">
                <a:latin typeface="Times New Roman" panose="02020603050405020304" pitchFamily="18" charset="0"/>
                <a:cs typeface="Times New Roman" panose="02020603050405020304" pitchFamily="18" charset="0"/>
              </a:rPr>
              <a:t> за ознаками раси, кольору шкіри, політичних, релігійних та інших переконань, статі, віку, інвалідності, етнічного та соціального походження, громадянства, сімейного та майнового стану, місця проживання, </a:t>
            </a:r>
            <a:r>
              <a:rPr lang="uk-UA" sz="1800" dirty="0" err="1">
                <a:latin typeface="Times New Roman" panose="02020603050405020304" pitchFamily="18" charset="0"/>
                <a:cs typeface="Times New Roman" panose="02020603050405020304" pitchFamily="18" charset="0"/>
              </a:rPr>
              <a:t>мовними</a:t>
            </a:r>
            <a:r>
              <a:rPr lang="uk-UA" sz="1800" dirty="0">
                <a:latin typeface="Times New Roman" panose="02020603050405020304" pitchFamily="18" charset="0"/>
                <a:cs typeface="Times New Roman" panose="02020603050405020304" pitchFamily="18" charset="0"/>
              </a:rPr>
              <a:t> або іншими ознаками, які були, є та можуть бути дійсними або припущеними. Працівнику або кандидату у працівники лише достатньо навести факти, які на його думку є </a:t>
            </a:r>
            <a:r>
              <a:rPr lang="uk-UA" sz="1800" dirty="0" smtClean="0">
                <a:latin typeface="Times New Roman" panose="02020603050405020304" pitchFamily="18" charset="0"/>
                <a:cs typeface="Times New Roman" panose="02020603050405020304" pitchFamily="18" charset="0"/>
              </a:rPr>
              <a:t>дискримінацією. Тобто, по суті вводиться презумпція вини роботодавця</a:t>
            </a:r>
            <a:r>
              <a:rPr lang="uk-UA"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0" indent="0" algn="just">
              <a:buFont typeface="Wingdings" pitchFamily="2" charset="2"/>
              <a:buNone/>
              <a:defRPr/>
            </a:pPr>
            <a:endParaRPr lang="uk-UA" sz="1800" dirty="0" smtClean="0">
              <a:latin typeface="Times New Roman" panose="02020603050405020304" pitchFamily="18" charset="0"/>
              <a:cs typeface="Times New Roman" panose="02020603050405020304" pitchFamily="18" charset="0"/>
            </a:endParaRPr>
          </a:p>
          <a:p>
            <a:pPr marL="0" indent="0" algn="just">
              <a:buFont typeface="Wingdings" pitchFamily="2" charset="2"/>
              <a:buNone/>
              <a:defRPr/>
            </a:pPr>
            <a:r>
              <a:rPr lang="uk-UA" sz="1800" dirty="0" smtClean="0">
                <a:latin typeface="Times New Roman" panose="02020603050405020304" pitchFamily="18" charset="0"/>
                <a:cs typeface="Times New Roman" panose="02020603050405020304" pitchFamily="18" charset="0"/>
              </a:rPr>
              <a:t>2. По суті доповненням до вищевказаної норми є стаття</a:t>
            </a:r>
            <a:r>
              <a:rPr lang="uk-UA" sz="1800" dirty="0">
                <a:latin typeface="Times New Roman" panose="02020603050405020304" pitchFamily="18" charset="0"/>
                <a:cs typeface="Times New Roman" panose="02020603050405020304" pitchFamily="18" charset="0"/>
              </a:rPr>
              <a:t> 28, яка </a:t>
            </a:r>
            <a:r>
              <a:rPr lang="uk-UA" sz="1800" b="1" dirty="0">
                <a:latin typeface="Times New Roman" panose="02020603050405020304" pitchFamily="18" charset="0"/>
                <a:cs typeface="Times New Roman" panose="02020603050405020304" pitchFamily="18" charset="0"/>
              </a:rPr>
              <a:t>забороняє роботодавцю необґрунтовано відмовляти у прийомі на </a:t>
            </a:r>
            <a:r>
              <a:rPr lang="uk-UA" sz="1800" b="1" dirty="0" smtClean="0">
                <a:latin typeface="Times New Roman" panose="02020603050405020304" pitchFamily="18" charset="0"/>
                <a:cs typeface="Times New Roman" panose="02020603050405020304" pitchFamily="18" charset="0"/>
              </a:rPr>
              <a:t>роботу (</a:t>
            </a:r>
            <a:r>
              <a:rPr lang="uk-UA" sz="1800" dirty="0" smtClean="0">
                <a:latin typeface="Times New Roman" panose="02020603050405020304" pitchFamily="18" charset="0"/>
                <a:cs typeface="Times New Roman" panose="02020603050405020304" pitchFamily="18" charset="0"/>
              </a:rPr>
              <a:t>відмова </a:t>
            </a:r>
            <a:r>
              <a:rPr lang="uk-UA" sz="1800" dirty="0">
                <a:latin typeface="Times New Roman" panose="02020603050405020304" pitchFamily="18" charset="0"/>
                <a:cs typeface="Times New Roman" panose="02020603050405020304" pitchFamily="18" charset="0"/>
              </a:rPr>
              <a:t>без будь-яких мотивів або з підстав, що не стосуються кваліфікації чи професійних якостей працівника, або з підстав, не передбачених </a:t>
            </a:r>
            <a:r>
              <a:rPr lang="uk-UA" sz="1800" dirty="0" smtClean="0">
                <a:latin typeface="Times New Roman" panose="02020603050405020304" pitchFamily="18" charset="0"/>
                <a:cs typeface="Times New Roman" panose="02020603050405020304" pitchFamily="18" charset="0"/>
              </a:rPr>
              <a:t>законом)</a:t>
            </a:r>
            <a:r>
              <a:rPr lang="uk-UA" sz="1800" b="1" dirty="0" smtClean="0">
                <a:latin typeface="Times New Roman" panose="02020603050405020304" pitchFamily="18" charset="0"/>
                <a:cs typeface="Times New Roman" panose="02020603050405020304" pitchFamily="18" charset="0"/>
              </a:rPr>
              <a:t>.</a:t>
            </a:r>
            <a:r>
              <a:rPr lang="uk-UA" sz="1800" dirty="0" smtClean="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І це при тому, що ця ж стаття визначає право роботодавця на вільний добір </a:t>
            </a:r>
            <a:r>
              <a:rPr lang="uk-UA" sz="1800" dirty="0" smtClean="0">
                <a:latin typeface="Times New Roman" panose="02020603050405020304" pitchFamily="18" charset="0"/>
                <a:cs typeface="Times New Roman" panose="02020603050405020304" pitchFamily="18" charset="0"/>
              </a:rPr>
              <a:t>працівників </a:t>
            </a:r>
            <a:r>
              <a:rPr lang="uk-UA" sz="1800" dirty="0">
                <a:latin typeface="Times New Roman" panose="02020603050405020304" pitchFamily="18" charset="0"/>
                <a:cs typeface="Times New Roman" panose="02020603050405020304" pitchFamily="18" charset="0"/>
              </a:rPr>
              <a:t>серед кандидатів на зайняття робочого місця (посади)</a:t>
            </a:r>
            <a:r>
              <a:rPr lang="uk-UA" sz="1800" dirty="0" smtClean="0">
                <a:latin typeface="Times New Roman" panose="02020603050405020304" pitchFamily="18" charset="0"/>
                <a:cs typeface="Times New Roman" panose="02020603050405020304" pitchFamily="18" charset="0"/>
              </a:rPr>
              <a:t>. Таким чином, вже на даний проект ТК містить суперечливе регулювання прав </a:t>
            </a:r>
            <a:r>
              <a:rPr lang="uk-UA" sz="1800" dirty="0">
                <a:latin typeface="Times New Roman" panose="02020603050405020304" pitchFamily="18" charset="0"/>
                <a:cs typeface="Times New Roman" panose="02020603050405020304" pitchFamily="18" charset="0"/>
              </a:rPr>
              <a:t>роботодавців. </a:t>
            </a:r>
            <a:endParaRPr lang="uk-UA" sz="1800" dirty="0" smtClean="0">
              <a:latin typeface="Times New Roman" panose="02020603050405020304" pitchFamily="18" charset="0"/>
              <a:cs typeface="Times New Roman" panose="02020603050405020304" pitchFamily="18" charset="0"/>
            </a:endParaRPr>
          </a:p>
          <a:p>
            <a:pPr marL="0" indent="0" algn="just">
              <a:buFont typeface="Wingdings" pitchFamily="2" charset="2"/>
              <a:buNone/>
              <a:defRPr/>
            </a:pPr>
            <a:endParaRPr lang="uk-UA" altLang="uk-UA" sz="1800" dirty="0" smtClean="0">
              <a:solidFill>
                <a:srgbClr val="070501"/>
              </a:solidFill>
              <a:latin typeface="+mj-lt"/>
              <a:cs typeface="Times New Roman" panose="02020603050405020304" pitchFamily="18" charset="0"/>
            </a:endParaRPr>
          </a:p>
        </p:txBody>
      </p:sp>
    </p:spTree>
    <p:extLst>
      <p:ext uri="{BB962C8B-B14F-4D97-AF65-F5344CB8AC3E}">
        <p14:creationId xmlns:p14="http://schemas.microsoft.com/office/powerpoint/2010/main" val="429508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63840" y="228600"/>
            <a:ext cx="8832850" cy="752128"/>
          </a:xfrm>
          <a:solidFill>
            <a:schemeClr val="accent1">
              <a:lumMod val="40000"/>
              <a:lumOff val="60000"/>
            </a:schemeClr>
          </a:solidFill>
        </p:spPr>
        <p:txBody>
          <a:bodyPr/>
          <a:lstStyle/>
          <a:p>
            <a:pPr algn="ctr"/>
            <a:r>
              <a:rPr lang="uk-UA" altLang="uk-UA" sz="2400" b="1" dirty="0" smtClean="0">
                <a:solidFill>
                  <a:schemeClr val="tx1"/>
                </a:solidFill>
                <a:latin typeface="Times New Roman" panose="02020603050405020304" pitchFamily="18" charset="0"/>
                <a:cs typeface="Times New Roman" panose="02020603050405020304" pitchFamily="18" charset="0"/>
              </a:rPr>
              <a:t>Основні новели Проекту Трудового кодексу України щодо</a:t>
            </a:r>
            <a:br>
              <a:rPr lang="uk-UA" altLang="uk-UA" sz="2400" b="1" dirty="0" smtClean="0">
                <a:solidFill>
                  <a:schemeClr val="tx1"/>
                </a:solidFill>
                <a:latin typeface="Times New Roman" panose="02020603050405020304" pitchFamily="18" charset="0"/>
                <a:cs typeface="Times New Roman" panose="02020603050405020304" pitchFamily="18" charset="0"/>
              </a:rPr>
            </a:br>
            <a:r>
              <a:rPr lang="uk-UA" altLang="uk-UA" sz="2400" b="1" dirty="0" smtClean="0">
                <a:solidFill>
                  <a:schemeClr val="tx1"/>
                </a:solidFill>
                <a:latin typeface="Times New Roman" panose="02020603050405020304" pitchFamily="18" charset="0"/>
                <a:cs typeface="Times New Roman" panose="02020603050405020304" pitchFamily="18" charset="0"/>
              </a:rPr>
              <a:t>прав та обов’язків роботодавців.</a:t>
            </a:r>
          </a:p>
        </p:txBody>
      </p:sp>
      <p:sp>
        <p:nvSpPr>
          <p:cNvPr id="21509" name="Объект 2"/>
          <p:cNvSpPr>
            <a:spLocks noGrp="1"/>
          </p:cNvSpPr>
          <p:nvPr>
            <p:ph sz="quarter" idx="1"/>
          </p:nvPr>
        </p:nvSpPr>
        <p:spPr>
          <a:xfrm>
            <a:off x="560512" y="1052736"/>
            <a:ext cx="8992791" cy="5184576"/>
          </a:xfrm>
          <a:solidFill>
            <a:schemeClr val="bg1">
              <a:lumMod val="95000"/>
            </a:schemeClr>
          </a:solidFill>
        </p:spPr>
        <p:txBody>
          <a:bodyPr/>
          <a:lstStyle/>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smtClean="0">
                <a:latin typeface="Times New Roman" panose="02020603050405020304" pitchFamily="18" charset="0"/>
                <a:cs typeface="Times New Roman" panose="02020603050405020304" pitchFamily="18" charset="0"/>
              </a:rPr>
              <a:t>1. </a:t>
            </a:r>
            <a:r>
              <a:rPr lang="uk-UA" sz="1800" dirty="0" smtClean="0">
                <a:latin typeface="Times New Roman" panose="02020603050405020304" pitchFamily="18" charset="0"/>
                <a:cs typeface="Times New Roman" panose="02020603050405020304" pitchFamily="18" charset="0"/>
              </a:rPr>
              <a:t>На </a:t>
            </a:r>
            <a:r>
              <a:rPr lang="uk-UA" sz="1800" dirty="0">
                <a:latin typeface="Times New Roman" panose="02020603050405020304" pitchFamily="18" charset="0"/>
                <a:cs typeface="Times New Roman" panose="02020603050405020304" pitchFamily="18" charset="0"/>
              </a:rPr>
              <a:t>вимогу особи, якій відмовлено у прийнятті на роботу, роботодавець зобов’язаний письмово повідомити про причину такої відмови, яка має відповідати законодавству (ч.4 ст.28 проекту ТК).</a:t>
            </a:r>
          </a:p>
          <a:p>
            <a:pPr marL="0" indent="0" algn="just">
              <a:buNone/>
            </a:pPr>
            <a:endParaRPr lang="en-US" sz="1800" dirty="0" smtClean="0">
              <a:latin typeface="Times New Roman" panose="02020603050405020304" pitchFamily="18" charset="0"/>
              <a:cs typeface="Times New Roman" panose="02020603050405020304" pitchFamily="18" charset="0"/>
            </a:endParaRPr>
          </a:p>
          <a:p>
            <a:pPr marL="0" indent="0" algn="just">
              <a:buNone/>
            </a:pPr>
            <a:r>
              <a:rPr lang="uk-UA" sz="1800" dirty="0">
                <a:latin typeface="Times New Roman" panose="02020603050405020304" pitchFamily="18" charset="0"/>
                <a:cs typeface="Times New Roman" panose="02020603050405020304" pitchFamily="18" charset="0"/>
              </a:rPr>
              <a:t>2. </a:t>
            </a:r>
            <a:r>
              <a:rPr lang="uk-UA" sz="1800" b="1" dirty="0" smtClean="0">
                <a:latin typeface="Times New Roman" panose="02020603050405020304" pitchFamily="18" charset="0"/>
                <a:cs typeface="Times New Roman" panose="02020603050405020304" pitchFamily="18" charset="0"/>
              </a:rPr>
              <a:t>Обмеження </a:t>
            </a:r>
            <a:r>
              <a:rPr lang="uk-UA" sz="1800" b="1" dirty="0">
                <a:latin typeface="Times New Roman" panose="02020603050405020304" pitchFamily="18" charset="0"/>
                <a:cs typeface="Times New Roman" panose="02020603050405020304" pitchFamily="18" charset="0"/>
              </a:rPr>
              <a:t>спільної роботи близьких родичів або інших близьких осіб </a:t>
            </a:r>
            <a:r>
              <a:rPr lang="uk-UA" sz="1800" dirty="0">
                <a:latin typeface="Times New Roman" panose="02020603050405020304" pitchFamily="18" charset="0"/>
                <a:cs typeface="Times New Roman" panose="02020603050405020304" pitchFamily="18" charset="0"/>
              </a:rPr>
              <a:t>(батьки, подружжя, брати, сестри, діти, а також батьки, брати, сестри і діти подружжя) може запроваджуватися </a:t>
            </a:r>
            <a:r>
              <a:rPr lang="uk-UA" sz="1800" dirty="0" smtClean="0">
                <a:latin typeface="Times New Roman" panose="02020603050405020304" pitchFamily="18" charset="0"/>
                <a:cs typeface="Times New Roman" panose="02020603050405020304" pitchFamily="18" charset="0"/>
              </a:rPr>
              <a:t>роботодавцем (</a:t>
            </a:r>
            <a:r>
              <a:rPr lang="uk-UA" sz="1800" dirty="0" smtClean="0">
                <a:latin typeface="Times New Roman" panose="02020603050405020304" pitchFamily="18" charset="0"/>
                <a:cs typeface="Times New Roman" panose="02020603050405020304" pitchFamily="18" charset="0"/>
              </a:rPr>
              <a:t>особ</a:t>
            </a:r>
            <a:r>
              <a:rPr lang="uk-UA" sz="1800" dirty="0" smtClean="0">
                <a:latin typeface="Times New Roman" panose="02020603050405020304" pitchFamily="18" charset="0"/>
                <a:cs typeface="Times New Roman" panose="02020603050405020304" pitchFamily="18" charset="0"/>
              </a:rPr>
              <a:t>ою</a:t>
            </a:r>
            <a:r>
              <a:rPr lang="uk-UA" sz="1800" dirty="0" smtClean="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не публічного права), </a:t>
            </a:r>
            <a:r>
              <a:rPr lang="uk-UA" sz="1800" dirty="0">
                <a:latin typeface="Times New Roman" panose="02020603050405020304" pitchFamily="18" charset="0"/>
                <a:cs typeface="Times New Roman" panose="02020603050405020304" pitchFamily="18" charset="0"/>
              </a:rPr>
              <a:t>якщо у зв’язку з виконанням трудових обов’язків вони безпосередньо підпорядковані або підконтрольні один </a:t>
            </a:r>
            <a:r>
              <a:rPr lang="uk-UA" sz="1800" dirty="0" smtClean="0">
                <a:latin typeface="Times New Roman" panose="02020603050405020304" pitchFamily="18" charset="0"/>
                <a:cs typeface="Times New Roman" panose="02020603050405020304" pitchFamily="18" charset="0"/>
              </a:rPr>
              <a:t>одному (ст. 55 проекту ТК).</a:t>
            </a:r>
          </a:p>
          <a:p>
            <a:endParaRPr lang="uk-UA" sz="1800" dirty="0" smtClean="0">
              <a:latin typeface="Times New Roman" panose="02020603050405020304" pitchFamily="18" charset="0"/>
              <a:cs typeface="Times New Roman" panose="02020603050405020304" pitchFamily="18" charset="0"/>
            </a:endParaRPr>
          </a:p>
          <a:p>
            <a:endParaRPr lang="uk-UA" altLang="uk-UA" sz="1800" dirty="0" smtClean="0">
              <a:solidFill>
                <a:srgbClr val="070501"/>
              </a:solidFill>
              <a:latin typeface="+mj-lt"/>
              <a:cs typeface="Times New Roman" panose="02020603050405020304" pitchFamily="18" charset="0"/>
            </a:endParaRPr>
          </a:p>
        </p:txBody>
      </p:sp>
    </p:spTree>
    <p:extLst>
      <p:ext uri="{BB962C8B-B14F-4D97-AF65-F5344CB8AC3E}">
        <p14:creationId xmlns:p14="http://schemas.microsoft.com/office/powerpoint/2010/main" val="4012858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63840" y="228600"/>
            <a:ext cx="8832850" cy="752128"/>
          </a:xfrm>
          <a:solidFill>
            <a:schemeClr val="accent1">
              <a:lumMod val="40000"/>
              <a:lumOff val="60000"/>
            </a:schemeClr>
          </a:solidFill>
        </p:spPr>
        <p:txBody>
          <a:bodyPr/>
          <a:lstStyle/>
          <a:p>
            <a:pPr algn="ctr"/>
            <a:r>
              <a:rPr lang="uk-UA" altLang="uk-UA" sz="2400" b="1" dirty="0" smtClean="0">
                <a:solidFill>
                  <a:schemeClr val="tx1"/>
                </a:solidFill>
                <a:latin typeface="Times New Roman" panose="02020603050405020304" pitchFamily="18" charset="0"/>
                <a:cs typeface="Times New Roman" panose="02020603050405020304" pitchFamily="18" charset="0"/>
              </a:rPr>
              <a:t>Окремі новели Проекту Трудового </a:t>
            </a:r>
            <a:r>
              <a:rPr lang="uk-UA" altLang="uk-UA" sz="2400" b="1" smtClean="0">
                <a:solidFill>
                  <a:schemeClr val="tx1"/>
                </a:solidFill>
                <a:latin typeface="Times New Roman" panose="02020603050405020304" pitchFamily="18" charset="0"/>
                <a:cs typeface="Times New Roman" panose="02020603050405020304" pitchFamily="18" charset="0"/>
              </a:rPr>
              <a:t>кодексу України.</a:t>
            </a:r>
            <a:endParaRPr lang="uk-UA" altLang="uk-UA" sz="2400" b="1" dirty="0" smtClean="0">
              <a:solidFill>
                <a:schemeClr val="tx1"/>
              </a:solidFill>
              <a:latin typeface="Times New Roman" panose="02020603050405020304" pitchFamily="18" charset="0"/>
              <a:cs typeface="Times New Roman" panose="02020603050405020304" pitchFamily="18" charset="0"/>
            </a:endParaRPr>
          </a:p>
        </p:txBody>
      </p:sp>
      <p:sp>
        <p:nvSpPr>
          <p:cNvPr id="21509" name="Объект 2"/>
          <p:cNvSpPr>
            <a:spLocks noGrp="1"/>
          </p:cNvSpPr>
          <p:nvPr>
            <p:ph sz="quarter" idx="1"/>
          </p:nvPr>
        </p:nvSpPr>
        <p:spPr>
          <a:xfrm>
            <a:off x="560512" y="1124744"/>
            <a:ext cx="8992791" cy="4729163"/>
          </a:xfrm>
          <a:solidFill>
            <a:schemeClr val="bg1">
              <a:lumMod val="95000"/>
            </a:schemeClr>
          </a:solidFill>
        </p:spPr>
        <p:txBody>
          <a:bodyPr/>
          <a:lstStyle/>
          <a:p>
            <a:pPr marL="0" indent="0" algn="just">
              <a:buFont typeface="Wingdings" pitchFamily="2" charset="2"/>
              <a:buNone/>
              <a:defRPr/>
            </a:pPr>
            <a:r>
              <a:rPr lang="uk-UA" altLang="uk-UA" sz="1800" dirty="0" smtClean="0">
                <a:solidFill>
                  <a:srgbClr val="070501"/>
                </a:solidFill>
                <a:latin typeface="Times New Roman" panose="02020603050405020304" pitchFamily="18" charset="0"/>
                <a:cs typeface="Times New Roman" panose="02020603050405020304" pitchFamily="18" charset="0"/>
              </a:rPr>
              <a:t>1. Проектом ТК вводиться </a:t>
            </a:r>
            <a:r>
              <a:rPr lang="ru-RU" sz="1800" b="1" dirty="0" err="1" smtClean="0">
                <a:latin typeface="Times New Roman" panose="02020603050405020304" pitchFamily="18" charset="0"/>
                <a:cs typeface="Times New Roman" panose="02020603050405020304" pitchFamily="18" charset="0"/>
              </a:rPr>
              <a:t>обов’язкова</a:t>
            </a:r>
            <a:r>
              <a:rPr lang="ru-RU" sz="1800" b="1" dirty="0" smtClean="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письмова</a:t>
            </a:r>
            <a:r>
              <a:rPr lang="ru-RU" sz="1800" b="1" dirty="0" smtClean="0">
                <a:latin typeface="Times New Roman" panose="02020603050405020304" pitchFamily="18" charset="0"/>
                <a:cs typeface="Times New Roman" panose="02020603050405020304" pitchFamily="18" charset="0"/>
              </a:rPr>
              <a:t> форма </a:t>
            </a:r>
            <a:r>
              <a:rPr lang="ru-RU" sz="1800" b="1" dirty="0" err="1">
                <a:latin typeface="Times New Roman" panose="02020603050405020304" pitchFamily="18" charset="0"/>
                <a:cs typeface="Times New Roman" panose="02020603050405020304" pitchFamily="18" charset="0"/>
              </a:rPr>
              <a:t>трудових</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договорів</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Згідно</a:t>
            </a:r>
            <a:r>
              <a:rPr lang="ru-RU" sz="1800" dirty="0" smtClean="0">
                <a:latin typeface="Times New Roman" panose="02020603050405020304" pitchFamily="18" charset="0"/>
                <a:cs typeface="Times New Roman" panose="02020603050405020304" pitchFamily="18" charset="0"/>
              </a:rPr>
              <a:t> ст.33 </a:t>
            </a:r>
            <a:r>
              <a:rPr lang="uk-UA" sz="1800" dirty="0">
                <a:latin typeface="Times New Roman" panose="02020603050405020304" pitchFamily="18" charset="0"/>
                <a:cs typeface="Times New Roman" panose="02020603050405020304" pitchFamily="18" charset="0"/>
              </a:rPr>
              <a:t>т</a:t>
            </a:r>
            <a:r>
              <a:rPr lang="uk-UA" sz="1800" dirty="0" smtClean="0">
                <a:latin typeface="Times New Roman" panose="02020603050405020304" pitchFamily="18" charset="0"/>
                <a:cs typeface="Times New Roman" panose="02020603050405020304" pitchFamily="18" charset="0"/>
              </a:rPr>
              <a:t>рудовий </a:t>
            </a:r>
            <a:r>
              <a:rPr lang="uk-UA" sz="1800" dirty="0">
                <a:latin typeface="Times New Roman" panose="02020603050405020304" pitchFamily="18" charset="0"/>
                <a:cs typeface="Times New Roman" panose="02020603050405020304" pitchFamily="18" charset="0"/>
              </a:rPr>
              <a:t>договір укладається в письмовій формі у двох примірниках, які мають однакову юридичну силу. </a:t>
            </a:r>
            <a:r>
              <a:rPr lang="uk-UA" sz="1800" dirty="0" smtClean="0">
                <a:latin typeface="Times New Roman" panose="02020603050405020304" pitchFamily="18" charset="0"/>
                <a:cs typeface="Times New Roman" panose="02020603050405020304" pitchFamily="18" charset="0"/>
              </a:rPr>
              <a:t>На сьогодні, така форма також передбачена, однак не як </a:t>
            </a:r>
            <a:r>
              <a:rPr lang="ru-RU" sz="1800" dirty="0" err="1">
                <a:latin typeface="Times New Roman" panose="02020603050405020304" pitchFamily="18" charset="0"/>
                <a:cs typeface="Times New Roman" panose="02020603050405020304" pitchFamily="18" charset="0"/>
              </a:rPr>
              <a:t>обов’язкова</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a:t>
            </a:r>
          </a:p>
          <a:p>
            <a:pPr marL="0" indent="0" algn="just">
              <a:buNone/>
              <a:defRPr/>
            </a:pPr>
            <a:r>
              <a:rPr lang="ru-RU" sz="1800" dirty="0" smtClean="0">
                <a:latin typeface="Times New Roman" panose="02020603050405020304" pitchFamily="18" charset="0"/>
                <a:cs typeface="Times New Roman" panose="02020603050405020304" pitchFamily="18" charset="0"/>
              </a:rPr>
              <a:t>2. </a:t>
            </a:r>
            <a:r>
              <a:rPr lang="ru-RU" sz="1800" dirty="0" err="1" smtClean="0">
                <a:latin typeface="Times New Roman" panose="02020603050405020304" pitchFamily="18" charset="0"/>
                <a:cs typeface="Times New Roman" panose="02020603050405020304" pitchFamily="18" charset="0"/>
              </a:rPr>
              <a:t>Більш</a:t>
            </a:r>
            <a:r>
              <a:rPr lang="ru-RU" sz="1800" dirty="0" smtClean="0">
                <a:latin typeface="Times New Roman" panose="02020603050405020304" pitchFamily="18" charset="0"/>
                <a:cs typeface="Times New Roman" panose="02020603050405020304" pitchFamily="18" charset="0"/>
              </a:rPr>
              <a:t> детально </a:t>
            </a:r>
            <a:r>
              <a:rPr lang="ru-RU" sz="1800" dirty="0" err="1" smtClean="0">
                <a:latin typeface="Times New Roman" panose="02020603050405020304" pitchFamily="18" charset="0"/>
                <a:cs typeface="Times New Roman" panose="02020603050405020304" pitchFamily="18" charset="0"/>
              </a:rPr>
              <a:t>врегулювано</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питання</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укладення</a:t>
            </a:r>
            <a:r>
              <a:rPr lang="ru-RU" sz="1800" dirty="0" smtClean="0">
                <a:latin typeface="Times New Roman" panose="02020603050405020304" pitchFamily="18" charset="0"/>
                <a:cs typeface="Times New Roman" panose="02020603050405020304" pitchFamily="18" charset="0"/>
              </a:rPr>
              <a:t> </a:t>
            </a:r>
            <a:r>
              <a:rPr lang="uk-UA" sz="1800" b="1" dirty="0">
                <a:latin typeface="Times New Roman" panose="02020603050405020304" pitchFamily="18" charset="0"/>
                <a:cs typeface="Times New Roman" panose="02020603050405020304" pitchFamily="18" charset="0"/>
              </a:rPr>
              <a:t>трудового договору на визначений </a:t>
            </a:r>
            <a:r>
              <a:rPr lang="uk-UA" sz="1800" b="1" dirty="0" smtClean="0">
                <a:latin typeface="Times New Roman" panose="02020603050405020304" pitchFamily="18" charset="0"/>
                <a:cs typeface="Times New Roman" panose="02020603050405020304" pitchFamily="18" charset="0"/>
              </a:rPr>
              <a:t>строк </a:t>
            </a:r>
            <a:r>
              <a:rPr lang="uk-UA" sz="1800" dirty="0" smtClean="0">
                <a:latin typeface="Times New Roman" panose="02020603050405020304" pitchFamily="18" charset="0"/>
                <a:cs typeface="Times New Roman" panose="02020603050405020304" pitchFamily="18" charset="0"/>
              </a:rPr>
              <a:t>і визначено, що трудовий </a:t>
            </a:r>
            <a:r>
              <a:rPr lang="uk-UA" sz="1800" dirty="0">
                <a:latin typeface="Times New Roman" panose="02020603050405020304" pitchFamily="18" charset="0"/>
                <a:cs typeface="Times New Roman" panose="02020603050405020304" pitchFamily="18" charset="0"/>
              </a:rPr>
              <a:t>договір укладається на визначений строк у випадках, коли трудові відносини не можуть бути встановлені на невизначений </a:t>
            </a:r>
            <a:r>
              <a:rPr lang="uk-UA" sz="1800" dirty="0" smtClean="0">
                <a:latin typeface="Times New Roman" panose="02020603050405020304" pitchFamily="18" charset="0"/>
                <a:cs typeface="Times New Roman" panose="02020603050405020304" pitchFamily="18" charset="0"/>
              </a:rPr>
              <a:t>строк (ст. 57 проекту ТК). При цьому, однією із підстав може бути ініціатива працівника. Передбачено укладення такого договору з керівниками юридичних осіб.</a:t>
            </a:r>
            <a:endParaRPr lang="uk-UA" sz="1800" dirty="0">
              <a:latin typeface="Times New Roman" panose="02020603050405020304" pitchFamily="18" charset="0"/>
              <a:cs typeface="Times New Roman" panose="02020603050405020304" pitchFamily="18" charset="0"/>
            </a:endParaRPr>
          </a:p>
          <a:p>
            <a:pPr marL="0" indent="0" algn="just">
              <a:buNone/>
            </a:pPr>
            <a:r>
              <a:rPr lang="uk-UA" sz="1800" dirty="0" smtClean="0">
                <a:latin typeface="Times New Roman" panose="02020603050405020304" pitchFamily="18" charset="0"/>
                <a:cs typeface="Times New Roman" panose="02020603050405020304" pitchFamily="18" charset="0"/>
              </a:rPr>
              <a:t>3. </a:t>
            </a:r>
            <a:r>
              <a:rPr lang="ru-RU" sz="1800" dirty="0" smtClean="0">
                <a:latin typeface="Times New Roman" panose="02020603050405020304" pitchFamily="18" charset="0"/>
                <a:cs typeface="Times New Roman" panose="02020603050405020304" pitchFamily="18" charset="0"/>
              </a:rPr>
              <a:t>Проект ТК </a:t>
            </a:r>
            <a:r>
              <a:rPr lang="ru-RU" sz="1800" dirty="0" err="1" smtClean="0">
                <a:latin typeface="Times New Roman" panose="02020603050405020304" pitchFamily="18" charset="0"/>
                <a:cs typeface="Times New Roman" panose="02020603050405020304" pitchFamily="18" charset="0"/>
              </a:rPr>
              <a:t>розширює</a:t>
            </a:r>
            <a:r>
              <a:rPr lang="ru-RU" sz="1800" dirty="0" smtClean="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перелік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питань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які</a:t>
            </a:r>
            <a:r>
              <a:rPr lang="ru-RU" sz="1800" dirty="0">
                <a:latin typeface="Times New Roman" panose="02020603050405020304" pitchFamily="18" charset="0"/>
                <a:cs typeface="Times New Roman" panose="02020603050405020304" pitchFamily="18" charset="0"/>
              </a:rPr>
              <a:t> в </a:t>
            </a:r>
            <a:r>
              <a:rPr lang="ru-RU" sz="1800" dirty="0" err="1">
                <a:latin typeface="Times New Roman" panose="02020603050405020304" pitchFamily="18" charset="0"/>
                <a:cs typeface="Times New Roman" panose="02020603050405020304" pitchFamily="18" charset="0"/>
              </a:rPr>
              <a:t>обов’язковому</a:t>
            </a:r>
            <a:r>
              <a:rPr lang="ru-RU" sz="1800" dirty="0">
                <a:latin typeface="Times New Roman" panose="02020603050405020304" pitchFamily="18" charset="0"/>
                <a:cs typeface="Times New Roman" panose="02020603050405020304" pitchFamily="18" charset="0"/>
              </a:rPr>
              <a:t> порядку </a:t>
            </a:r>
            <a:r>
              <a:rPr lang="ru-RU" sz="1800" dirty="0" err="1">
                <a:latin typeface="Times New Roman" panose="02020603050405020304" pitchFamily="18" charset="0"/>
                <a:cs typeface="Times New Roman" panose="02020603050405020304" pitchFamily="18" charset="0"/>
              </a:rPr>
              <a:t>регулюються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колективними</a:t>
            </a:r>
            <a:r>
              <a:rPr lang="ru-RU" sz="1800" dirty="0">
                <a:latin typeface="Times New Roman" panose="02020603050405020304" pitchFamily="18" charset="0"/>
                <a:cs typeface="Times New Roman" panose="02020603050405020304" pitchFamily="18" charset="0"/>
              </a:rPr>
              <a:t> договорами. </a:t>
            </a:r>
            <a:r>
              <a:rPr lang="ru-RU" sz="1800" dirty="0" err="1">
                <a:latin typeface="Times New Roman" panose="02020603050405020304" pitchFamily="18" charset="0"/>
                <a:cs typeface="Times New Roman" panose="02020603050405020304" pitchFamily="18" charset="0"/>
              </a:rPr>
              <a:t>Хоча</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сьогодні</a:t>
            </a:r>
            <a:r>
              <a:rPr lang="ru-RU" sz="1800" dirty="0">
                <a:latin typeface="Times New Roman" panose="02020603050405020304" pitchFamily="18" charset="0"/>
                <a:cs typeface="Times New Roman" panose="02020603050405020304" pitchFamily="18" charset="0"/>
              </a:rPr>
              <a:t> спектр </a:t>
            </a:r>
            <a:r>
              <a:rPr lang="ru-RU" sz="1800" dirty="0" err="1">
                <a:latin typeface="Times New Roman" panose="02020603050405020304" pitchFamily="18" charset="0"/>
                <a:cs typeface="Times New Roman" panose="02020603050405020304" pitchFamily="18" charset="0"/>
              </a:rPr>
              <a:t>питань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який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може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регулюватись</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ними </a:t>
            </a:r>
            <a:r>
              <a:rPr lang="ru-RU" sz="1800" dirty="0" err="1" smtClean="0">
                <a:latin typeface="Times New Roman" panose="02020603050405020304" pitchFamily="18" charset="0"/>
                <a:cs typeface="Times New Roman" panose="02020603050405020304" pitchFamily="18" charset="0"/>
              </a:rPr>
              <a:t>фактично</a:t>
            </a:r>
            <a:r>
              <a:rPr lang="ru-RU" sz="1800" dirty="0" smtClean="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необмежений</a:t>
            </a:r>
            <a:r>
              <a:rPr lang="ru-RU" sz="1800" dirty="0" smtClean="0">
                <a:latin typeface="Times New Roman" panose="02020603050405020304" pitchFamily="18" charset="0"/>
                <a:cs typeface="Times New Roman" panose="02020603050405020304" pitchFamily="18" charset="0"/>
              </a:rPr>
              <a:t>.</a:t>
            </a:r>
          </a:p>
          <a:p>
            <a:pPr marL="0" indent="0" algn="just">
              <a:buNone/>
            </a:pPr>
            <a:r>
              <a:rPr lang="ru-RU" sz="1800" dirty="0" smtClean="0">
                <a:latin typeface="Times New Roman" panose="02020603050405020304" pitchFamily="18" charset="0"/>
                <a:cs typeface="Times New Roman" panose="02020603050405020304" pitchFamily="18" charset="0"/>
              </a:rPr>
              <a:t>4. </a:t>
            </a:r>
            <a:r>
              <a:rPr lang="ru-RU" sz="1800" dirty="0" err="1">
                <a:latin typeface="Times New Roman" panose="02020603050405020304" pitchFamily="18" charset="0"/>
                <a:cs typeface="Times New Roman" panose="02020603050405020304" pitchFamily="18" charset="0"/>
              </a:rPr>
              <a:t>Згідно</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проекту Трудового </a:t>
            </a:r>
            <a:r>
              <a:rPr lang="ru-RU" sz="1800" dirty="0">
                <a:latin typeface="Times New Roman" panose="02020603050405020304" pitchFamily="18" charset="0"/>
                <a:cs typeface="Times New Roman" panose="02020603050405020304" pitchFamily="18" charset="0"/>
              </a:rPr>
              <a:t>кодексу, за </a:t>
            </a:r>
            <a:r>
              <a:rPr lang="ru-RU" sz="1800" dirty="0" err="1">
                <a:latin typeface="Times New Roman" panose="02020603050405020304" pitchFamily="18" charset="0"/>
                <a:cs typeface="Times New Roman" panose="02020603050405020304" pitchFamily="18" charset="0"/>
              </a:rPr>
              <a:t>порушення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дисципліни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тепер</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можливий</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такий</a:t>
            </a:r>
            <a:r>
              <a:rPr lang="ru-RU" sz="1800" dirty="0" smtClean="0">
                <a:latin typeface="Times New Roman" panose="02020603050405020304" pitchFamily="18" charset="0"/>
                <a:cs typeface="Times New Roman" panose="02020603050405020304" pitchFamily="18" charset="0"/>
              </a:rPr>
              <a:t> вид </a:t>
            </a:r>
            <a:r>
              <a:rPr lang="ru-RU" sz="1800" dirty="0" err="1" smtClean="0">
                <a:latin typeface="Times New Roman" panose="02020603050405020304" pitchFamily="18" charset="0"/>
                <a:cs typeface="Times New Roman" panose="02020603050405020304" pitchFamily="18" charset="0"/>
              </a:rPr>
              <a:t>стягнення</a:t>
            </a:r>
            <a:r>
              <a:rPr lang="ru-RU" sz="1800" dirty="0" smtClean="0">
                <a:latin typeface="Times New Roman" panose="02020603050405020304" pitchFamily="18" charset="0"/>
                <a:cs typeface="Times New Roman" panose="02020603050405020304" pitchFamily="18" charset="0"/>
              </a:rPr>
              <a:t> як </a:t>
            </a:r>
            <a:r>
              <a:rPr lang="ru-RU" sz="1800" dirty="0" err="1" smtClean="0">
                <a:latin typeface="Times New Roman" panose="02020603050405020304" pitchFamily="18" charset="0"/>
                <a:cs typeface="Times New Roman" panose="02020603050405020304" pitchFamily="18" charset="0"/>
              </a:rPr>
              <a:t>зауваження</a:t>
            </a:r>
            <a:r>
              <a:rPr lang="ru-RU" sz="1800" dirty="0" smtClean="0">
                <a:latin typeface="Times New Roman" panose="02020603050405020304" pitchFamily="18" charset="0"/>
                <a:cs typeface="Times New Roman" panose="02020603050405020304" pitchFamily="18" charset="0"/>
              </a:rPr>
              <a:t> (ст.350 проекту ТК). </a:t>
            </a:r>
            <a:r>
              <a:rPr lang="ru-RU" sz="1800" dirty="0" err="1" smtClean="0">
                <a:latin typeface="Times New Roman" panose="02020603050405020304" pitchFamily="18" charset="0"/>
                <a:cs typeface="Times New Roman" panose="02020603050405020304" pitchFamily="18" charset="0"/>
              </a:rPr>
              <a:t>Це</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є </a:t>
            </a:r>
            <a:r>
              <a:rPr lang="ru-RU" sz="1800" dirty="0" err="1">
                <a:latin typeface="Times New Roman" panose="02020603050405020304" pitchFamily="18" charset="0"/>
                <a:cs typeface="Times New Roman" panose="02020603050405020304" pitchFamily="18" charset="0"/>
              </a:rPr>
              <a:t>новий</a:t>
            </a:r>
            <a:r>
              <a:rPr lang="ru-RU" sz="1800" dirty="0">
                <a:latin typeface="Times New Roman" panose="02020603050405020304" pitchFamily="18" charset="0"/>
                <a:cs typeface="Times New Roman" panose="02020603050405020304" pitchFamily="18" charset="0"/>
              </a:rPr>
              <a:t> вид </a:t>
            </a:r>
            <a:r>
              <a:rPr lang="ru-RU" sz="1800" dirty="0" err="1">
                <a:latin typeface="Times New Roman" panose="02020603050405020304" pitchFamily="18" charset="0"/>
                <a:cs typeface="Times New Roman" panose="02020603050405020304" pitchFamily="18" charset="0"/>
              </a:rPr>
              <a:t>стягнення</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противагу</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догані</a:t>
            </a:r>
            <a:r>
              <a:rPr lang="ru-RU" sz="1800" dirty="0" smtClean="0">
                <a:latin typeface="Times New Roman" panose="02020603050405020304" pitchFamily="18" charset="0"/>
                <a:cs typeface="Times New Roman" panose="02020603050405020304" pitchFamily="18" charset="0"/>
              </a:rPr>
              <a:t> та </a:t>
            </a:r>
            <a:r>
              <a:rPr lang="ru-RU" sz="1800" dirty="0" err="1" smtClean="0">
                <a:latin typeface="Times New Roman" panose="02020603050405020304" pitchFamily="18" charset="0"/>
                <a:cs typeface="Times New Roman" panose="02020603050405020304" pitchFamily="18" charset="0"/>
              </a:rPr>
              <a:t>звільненню</a:t>
            </a:r>
            <a:r>
              <a:rPr lang="ru-RU" sz="1800" dirty="0" smtClean="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які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були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передбачені</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діючим</a:t>
            </a:r>
            <a:r>
              <a:rPr lang="ru-RU" sz="1800" dirty="0" smtClean="0">
                <a:latin typeface="Times New Roman" panose="02020603050405020304" pitchFamily="18" charset="0"/>
                <a:cs typeface="Times New Roman" panose="02020603050405020304" pitchFamily="18" charset="0"/>
              </a:rPr>
              <a:t> Кодексом.</a:t>
            </a:r>
            <a:r>
              <a:rPr lang="ru-RU" sz="1800" dirty="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794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63840" y="228600"/>
            <a:ext cx="8832850" cy="752128"/>
          </a:xfrm>
          <a:solidFill>
            <a:schemeClr val="accent1">
              <a:lumMod val="40000"/>
              <a:lumOff val="60000"/>
            </a:schemeClr>
          </a:solidFill>
        </p:spPr>
        <p:txBody>
          <a:bodyPr/>
          <a:lstStyle/>
          <a:p>
            <a:pPr algn="ctr"/>
            <a:r>
              <a:rPr lang="uk-UA" altLang="uk-UA" sz="2400" b="1" dirty="0" smtClean="0">
                <a:solidFill>
                  <a:schemeClr val="tx1"/>
                </a:solidFill>
                <a:latin typeface="Times New Roman" panose="02020603050405020304" pitchFamily="18" charset="0"/>
                <a:cs typeface="Times New Roman" panose="02020603050405020304" pitchFamily="18" charset="0"/>
              </a:rPr>
              <a:t>Окремі новели Проекту Трудового </a:t>
            </a:r>
            <a:r>
              <a:rPr lang="uk-UA" altLang="uk-UA" sz="2400" b="1" smtClean="0">
                <a:solidFill>
                  <a:schemeClr val="tx1"/>
                </a:solidFill>
                <a:latin typeface="Times New Roman" panose="02020603050405020304" pitchFamily="18" charset="0"/>
                <a:cs typeface="Times New Roman" panose="02020603050405020304" pitchFamily="18" charset="0"/>
              </a:rPr>
              <a:t>кодексу України.</a:t>
            </a:r>
            <a:endParaRPr lang="uk-UA" altLang="uk-UA" sz="2400" b="1" dirty="0" smtClean="0">
              <a:solidFill>
                <a:schemeClr val="tx1"/>
              </a:solidFill>
              <a:latin typeface="Times New Roman" panose="02020603050405020304" pitchFamily="18" charset="0"/>
              <a:cs typeface="Times New Roman" panose="02020603050405020304" pitchFamily="18" charset="0"/>
            </a:endParaRPr>
          </a:p>
        </p:txBody>
      </p:sp>
      <p:sp>
        <p:nvSpPr>
          <p:cNvPr id="21509" name="Объект 2"/>
          <p:cNvSpPr>
            <a:spLocks noGrp="1"/>
          </p:cNvSpPr>
          <p:nvPr>
            <p:ph sz="quarter" idx="1"/>
          </p:nvPr>
        </p:nvSpPr>
        <p:spPr>
          <a:xfrm>
            <a:off x="560512" y="1124744"/>
            <a:ext cx="8992791" cy="4729163"/>
          </a:xfrm>
          <a:solidFill>
            <a:schemeClr val="bg1">
              <a:lumMod val="95000"/>
            </a:schemeClr>
          </a:solidFill>
        </p:spPr>
        <p:txBody>
          <a:bodyPr/>
          <a:lstStyle/>
          <a:p>
            <a:pPr marL="0" indent="0" algn="just">
              <a:buNone/>
            </a:pPr>
            <a:r>
              <a:rPr lang="uk-UA" sz="1800" dirty="0" smtClean="0">
                <a:latin typeface="Times New Roman" panose="02020603050405020304" pitchFamily="18" charset="0"/>
                <a:cs typeface="Times New Roman" panose="02020603050405020304" pitchFamily="18" charset="0"/>
              </a:rPr>
              <a:t>1. Нововведенням є </a:t>
            </a:r>
            <a:r>
              <a:rPr lang="uk-UA" sz="1800" b="1" dirty="0" smtClean="0">
                <a:latin typeface="Times New Roman" panose="02020603050405020304" pitchFamily="18" charset="0"/>
                <a:cs typeface="Times New Roman" panose="02020603050405020304" pitchFamily="18" charset="0"/>
              </a:rPr>
              <a:t>спеціальні перерви для відпочинку працівників</a:t>
            </a:r>
            <a:r>
              <a:rPr lang="uk-UA" sz="1800" dirty="0" smtClean="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які </a:t>
            </a:r>
            <a:r>
              <a:rPr lang="uk-UA" sz="1800" dirty="0" smtClean="0">
                <a:latin typeface="Times New Roman" panose="02020603050405020304" pitchFamily="18" charset="0"/>
                <a:cs typeface="Times New Roman" panose="02020603050405020304" pitchFamily="18" charset="0"/>
              </a:rPr>
              <a:t>працюють </a:t>
            </a:r>
            <a:r>
              <a:rPr lang="uk-UA" sz="1800" dirty="0">
                <a:latin typeface="Times New Roman" panose="02020603050405020304" pitchFamily="18" charset="0"/>
                <a:cs typeface="Times New Roman" panose="02020603050405020304" pitchFamily="18" charset="0"/>
              </a:rPr>
              <a:t>на відкритому </a:t>
            </a:r>
            <a:r>
              <a:rPr lang="uk-UA" sz="1800" dirty="0" smtClean="0">
                <a:latin typeface="Times New Roman" panose="02020603050405020304" pitchFamily="18" charset="0"/>
                <a:cs typeface="Times New Roman" panose="02020603050405020304" pitchFamily="18" charset="0"/>
              </a:rPr>
              <a:t>повітрі, </a:t>
            </a:r>
            <a:r>
              <a:rPr lang="uk-UA" sz="1800" dirty="0">
                <a:latin typeface="Times New Roman" panose="02020603050405020304" pitchFamily="18" charset="0"/>
                <a:cs typeface="Times New Roman" panose="02020603050405020304" pitchFamily="18" charset="0"/>
              </a:rPr>
              <a:t>або у неопалюваних </a:t>
            </a:r>
            <a:r>
              <a:rPr lang="uk-UA" sz="1800" dirty="0" smtClean="0">
                <a:latin typeface="Times New Roman" panose="02020603050405020304" pitchFamily="18" charset="0"/>
                <a:cs typeface="Times New Roman" panose="02020603050405020304" pitchFamily="18" charset="0"/>
              </a:rPr>
              <a:t>приміщеннях, </a:t>
            </a:r>
            <a:r>
              <a:rPr lang="uk-UA" sz="1800" dirty="0">
                <a:latin typeface="Times New Roman" panose="02020603050405020304" pitchFamily="18" charset="0"/>
                <a:cs typeface="Times New Roman" panose="02020603050405020304" pitchFamily="18" charset="0"/>
              </a:rPr>
              <a:t>або у приміщеннях в умовах впливу температур, що перевищують допустимі санітарно-гігієнічні норми, </a:t>
            </a:r>
            <a:r>
              <a:rPr lang="uk-UA" sz="1800" dirty="0" smtClean="0">
                <a:latin typeface="Times New Roman" panose="02020603050405020304" pitchFamily="18" charset="0"/>
                <a:cs typeface="Times New Roman" panose="02020603050405020304" pitchFamily="18" charset="0"/>
              </a:rPr>
              <a:t>які включаються до складу робочого часу (ст. 158 проекту ТК). Також, спеціально врегульовано </a:t>
            </a:r>
            <a:r>
              <a:rPr lang="uk-UA" sz="1800" dirty="0">
                <a:latin typeface="Times New Roman" panose="02020603050405020304" pitchFamily="18" charset="0"/>
                <a:cs typeface="Times New Roman" panose="02020603050405020304" pitchFamily="18" charset="0"/>
              </a:rPr>
              <a:t>мають право </a:t>
            </a:r>
            <a:r>
              <a:rPr lang="uk-UA" sz="1800" dirty="0" smtClean="0">
                <a:latin typeface="Times New Roman" panose="02020603050405020304" pitchFamily="18" charset="0"/>
                <a:cs typeface="Times New Roman" panose="02020603050405020304" pitchFamily="18" charset="0"/>
              </a:rPr>
              <a:t>працівників на </a:t>
            </a:r>
            <a:r>
              <a:rPr lang="uk-UA" sz="1800" dirty="0">
                <a:latin typeface="Times New Roman" panose="02020603050405020304" pitchFamily="18" charset="0"/>
                <a:cs typeface="Times New Roman" panose="02020603050405020304" pitchFamily="18" charset="0"/>
              </a:rPr>
              <a:t>короткострокові перерви санітарно-гігієнічного призначення, час яких включається до складу робочого часу.</a:t>
            </a:r>
            <a:endParaRPr lang="uk-UA" sz="1800" dirty="0" smtClean="0">
              <a:latin typeface="Times New Roman" panose="02020603050405020304" pitchFamily="18" charset="0"/>
              <a:cs typeface="Times New Roman" panose="02020603050405020304" pitchFamily="18" charset="0"/>
            </a:endParaRPr>
          </a:p>
          <a:p>
            <a:pPr marL="0" indent="0" algn="just">
              <a:buNone/>
            </a:pPr>
            <a:endParaRPr lang="uk-UA" sz="1800" dirty="0" smtClean="0">
              <a:latin typeface="Times New Roman" panose="02020603050405020304" pitchFamily="18" charset="0"/>
              <a:cs typeface="Times New Roman" panose="02020603050405020304" pitchFamily="18" charset="0"/>
            </a:endParaRPr>
          </a:p>
          <a:p>
            <a:pPr marL="0" indent="0" algn="just">
              <a:buNone/>
            </a:pPr>
            <a:r>
              <a:rPr lang="uk-UA" sz="1800" dirty="0" smtClean="0">
                <a:latin typeface="Times New Roman" panose="02020603050405020304" pitchFamily="18" charset="0"/>
                <a:cs typeface="Times New Roman" panose="02020603050405020304" pitchFamily="18" charset="0"/>
              </a:rPr>
              <a:t>2</a:t>
            </a:r>
            <a:r>
              <a:rPr lang="uk-UA" sz="1800" dirty="0" smtClean="0">
                <a:latin typeface="Times New Roman" panose="02020603050405020304" pitchFamily="18" charset="0"/>
                <a:cs typeface="Times New Roman" panose="02020603050405020304" pitchFamily="18" charset="0"/>
              </a:rPr>
              <a:t>. </a:t>
            </a:r>
            <a:r>
              <a:rPr lang="uk-UA" sz="1800" b="1" dirty="0" smtClean="0">
                <a:latin typeface="Times New Roman" panose="02020603050405020304" pitchFamily="18" charset="0"/>
                <a:cs typeface="Times New Roman" panose="02020603050405020304" pitchFamily="18" charset="0"/>
              </a:rPr>
              <a:t>Тривалість щорічної основної відпустки </a:t>
            </a:r>
            <a:r>
              <a:rPr lang="uk-UA" sz="1800" dirty="0" smtClean="0">
                <a:latin typeface="Times New Roman" panose="02020603050405020304" pitchFamily="18" charset="0"/>
                <a:cs typeface="Times New Roman" panose="02020603050405020304" pitchFamily="18" charset="0"/>
              </a:rPr>
              <a:t>збільшується з 24 до не менш як 28 днів. Перенесення відпустки можливе </a:t>
            </a:r>
            <a:r>
              <a:rPr lang="uk-UA" sz="1800" dirty="0">
                <a:latin typeface="Times New Roman" panose="02020603050405020304" pitchFamily="18" charset="0"/>
                <a:cs typeface="Times New Roman" panose="02020603050405020304" pitchFamily="18" charset="0"/>
              </a:rPr>
              <a:t>як виняток, </a:t>
            </a:r>
            <a:r>
              <a:rPr lang="uk-UA" sz="1800" dirty="0" smtClean="0">
                <a:latin typeface="Times New Roman" panose="02020603050405020304" pitchFamily="18" charset="0"/>
                <a:cs typeface="Times New Roman" panose="02020603050405020304" pitchFamily="18" charset="0"/>
              </a:rPr>
              <a:t>лише за письмової згоди працівника (ст.186 проекту ТК). При цьому, в ЄС згідно директив якого збільшили строки відпусток не передбачено як в Україні </a:t>
            </a:r>
            <a:r>
              <a:rPr lang="uk-UA" sz="1800" dirty="0" err="1" smtClean="0">
                <a:latin typeface="Times New Roman" panose="02020603050405020304" pitchFamily="18" charset="0"/>
                <a:cs typeface="Times New Roman" panose="02020603050405020304" pitchFamily="18" charset="0"/>
              </a:rPr>
              <a:t>обов</a:t>
            </a:r>
            <a:r>
              <a:rPr lang="en-US" sz="1800" dirty="0" smtClean="0">
                <a:latin typeface="Times New Roman" panose="02020603050405020304" pitchFamily="18" charset="0"/>
                <a:cs typeface="Times New Roman" panose="02020603050405020304" pitchFamily="18" charset="0"/>
              </a:rPr>
              <a:t>’</a:t>
            </a:r>
            <a:r>
              <a:rPr lang="uk-UA" sz="1800" dirty="0" err="1" smtClean="0">
                <a:latin typeface="Times New Roman" panose="02020603050405020304" pitchFamily="18" charset="0"/>
                <a:cs typeface="Times New Roman" panose="02020603050405020304" pitchFamily="18" charset="0"/>
              </a:rPr>
              <a:t>язку</a:t>
            </a:r>
            <a:r>
              <a:rPr lang="uk-UA" sz="1800" dirty="0" smtClean="0">
                <a:latin typeface="Times New Roman" panose="02020603050405020304" pitchFamily="18" charset="0"/>
                <a:cs typeface="Times New Roman" panose="02020603050405020304" pitchFamily="18" charset="0"/>
              </a:rPr>
              <a:t> роботодавця оплачувати таку кількість відпусток.</a:t>
            </a:r>
          </a:p>
          <a:p>
            <a:pPr marL="0" indent="0" algn="just">
              <a:buNone/>
            </a:pPr>
            <a:endParaRPr lang="uk-UA" sz="1800" dirty="0" smtClean="0">
              <a:latin typeface="Times New Roman" panose="02020603050405020304" pitchFamily="18" charset="0"/>
              <a:cs typeface="Times New Roman" panose="02020603050405020304" pitchFamily="18" charset="0"/>
            </a:endParaRPr>
          </a:p>
          <a:p>
            <a:pPr marL="0" indent="0" algn="just">
              <a:buNone/>
            </a:pPr>
            <a:r>
              <a:rPr lang="uk-UA" sz="1800" dirty="0" smtClean="0">
                <a:latin typeface="Times New Roman" panose="02020603050405020304" pitchFamily="18" charset="0"/>
                <a:cs typeface="Times New Roman" panose="02020603050405020304" pitchFamily="18" charset="0"/>
              </a:rPr>
              <a:t>3</a:t>
            </a:r>
            <a:r>
              <a:rPr lang="uk-UA" sz="1800" dirty="0" smtClean="0">
                <a:latin typeface="Times New Roman" panose="02020603050405020304" pitchFamily="18" charset="0"/>
                <a:cs typeface="Times New Roman" panose="02020603050405020304" pitchFamily="18" charset="0"/>
              </a:rPr>
              <a:t>. До причин звільнення за ініціативою роботодавця додались такі новації як розголошення державної таємниці або </a:t>
            </a:r>
            <a:r>
              <a:rPr lang="uk-UA" sz="1800" dirty="0">
                <a:latin typeface="Times New Roman" panose="02020603050405020304" pitchFamily="18" charset="0"/>
                <a:cs typeface="Times New Roman" panose="02020603050405020304" pitchFamily="18" charset="0"/>
              </a:rPr>
              <a:t>комерційної </a:t>
            </a:r>
            <a:r>
              <a:rPr lang="uk-UA" sz="1800" dirty="0" smtClean="0">
                <a:latin typeface="Times New Roman" panose="02020603050405020304" pitchFamily="18" charset="0"/>
                <a:cs typeface="Times New Roman" panose="02020603050405020304" pitchFamily="18" charset="0"/>
              </a:rPr>
              <a:t>чи іншої </a:t>
            </a:r>
            <a:r>
              <a:rPr lang="uk-UA" sz="1800" dirty="0">
                <a:latin typeface="Times New Roman" panose="02020603050405020304" pitchFamily="18" charset="0"/>
                <a:cs typeface="Times New Roman" panose="02020603050405020304" pitchFamily="18" charset="0"/>
              </a:rPr>
              <a:t>захищеної законом </a:t>
            </a:r>
            <a:r>
              <a:rPr lang="uk-UA" sz="1800" dirty="0" smtClean="0">
                <a:latin typeface="Times New Roman" panose="02020603050405020304" pitchFamily="18" charset="0"/>
                <a:cs typeface="Times New Roman" panose="02020603050405020304" pitchFamily="18" charset="0"/>
              </a:rPr>
              <a:t>інформації</a:t>
            </a:r>
            <a:r>
              <a:rPr lang="uk-UA" sz="1800" dirty="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та </a:t>
            </a:r>
            <a:r>
              <a:rPr lang="uk-UA" sz="1800" dirty="0">
                <a:latin typeface="Times New Roman" panose="02020603050405020304" pitchFamily="18" charset="0"/>
                <a:cs typeface="Times New Roman" panose="02020603050405020304" pitchFamily="18" charset="0"/>
              </a:rPr>
              <a:t>порушення керівником, членами виконавчого органу товариства прав його засновників (учасників</a:t>
            </a:r>
            <a:r>
              <a:rPr lang="uk-UA" sz="1800" dirty="0" smtClean="0">
                <a:latin typeface="Times New Roman" panose="02020603050405020304" pitchFamily="18" charset="0"/>
                <a:cs typeface="Times New Roman" panose="02020603050405020304" pitchFamily="18" charset="0"/>
              </a:rPr>
              <a:t>).</a:t>
            </a:r>
          </a:p>
          <a:p>
            <a:pPr marL="0" indent="0" algn="just">
              <a:buFont typeface="Wingdings" pitchFamily="2" charset="2"/>
              <a:buNone/>
              <a:defRPr/>
            </a:pPr>
            <a:endParaRPr lang="uk-UA" altLang="uk-UA" sz="1800" dirty="0" smtClean="0">
              <a:solidFill>
                <a:srgbClr val="070501"/>
              </a:solidFill>
              <a:latin typeface="+mj-lt"/>
              <a:cs typeface="Times New Roman" panose="02020603050405020304" pitchFamily="18" charset="0"/>
            </a:endParaRPr>
          </a:p>
        </p:txBody>
      </p:sp>
    </p:spTree>
    <p:extLst>
      <p:ext uri="{BB962C8B-B14F-4D97-AF65-F5344CB8AC3E}">
        <p14:creationId xmlns:p14="http://schemas.microsoft.com/office/powerpoint/2010/main" val="2203349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63840" y="228600"/>
            <a:ext cx="8832850" cy="752128"/>
          </a:xfrm>
          <a:solidFill>
            <a:schemeClr val="accent1">
              <a:lumMod val="40000"/>
              <a:lumOff val="60000"/>
            </a:schemeClr>
          </a:solidFill>
        </p:spPr>
        <p:txBody>
          <a:bodyPr/>
          <a:lstStyle/>
          <a:p>
            <a:pPr algn="ctr"/>
            <a:r>
              <a:rPr lang="uk-UA" altLang="uk-UA" sz="2400" b="1" dirty="0" smtClean="0">
                <a:solidFill>
                  <a:schemeClr val="tx1"/>
                </a:solidFill>
                <a:latin typeface="Times New Roman" panose="02020603050405020304" pitchFamily="18" charset="0"/>
                <a:cs typeface="Times New Roman" panose="02020603050405020304" pitchFamily="18" charset="0"/>
              </a:rPr>
              <a:t>Окремі новели Проекту Трудового </a:t>
            </a:r>
            <a:r>
              <a:rPr lang="uk-UA" altLang="uk-UA" sz="2400" b="1" smtClean="0">
                <a:solidFill>
                  <a:schemeClr val="tx1"/>
                </a:solidFill>
                <a:latin typeface="Times New Roman" panose="02020603050405020304" pitchFamily="18" charset="0"/>
                <a:cs typeface="Times New Roman" panose="02020603050405020304" pitchFamily="18" charset="0"/>
              </a:rPr>
              <a:t>кодексу України.</a:t>
            </a:r>
            <a:endParaRPr lang="uk-UA" altLang="uk-UA" sz="2400" b="1" dirty="0" smtClean="0">
              <a:solidFill>
                <a:schemeClr val="tx1"/>
              </a:solidFill>
              <a:latin typeface="Times New Roman" panose="02020603050405020304" pitchFamily="18" charset="0"/>
              <a:cs typeface="Times New Roman" panose="02020603050405020304" pitchFamily="18" charset="0"/>
            </a:endParaRPr>
          </a:p>
        </p:txBody>
      </p:sp>
      <p:sp>
        <p:nvSpPr>
          <p:cNvPr id="21509" name="Объект 2"/>
          <p:cNvSpPr>
            <a:spLocks noGrp="1"/>
          </p:cNvSpPr>
          <p:nvPr>
            <p:ph sz="quarter" idx="1"/>
          </p:nvPr>
        </p:nvSpPr>
        <p:spPr>
          <a:xfrm>
            <a:off x="560512" y="1124744"/>
            <a:ext cx="8992791" cy="4729163"/>
          </a:xfrm>
          <a:solidFill>
            <a:schemeClr val="bg1">
              <a:lumMod val="95000"/>
            </a:schemeClr>
          </a:solidFill>
        </p:spPr>
        <p:txBody>
          <a:bodyPr/>
          <a:lstStyle/>
          <a:p>
            <a:pPr marL="0" indent="0" algn="just">
              <a:buNone/>
            </a:pPr>
            <a:endParaRPr lang="uk-UA" sz="1800" dirty="0" smtClean="0">
              <a:latin typeface="Times New Roman" panose="02020603050405020304" pitchFamily="18" charset="0"/>
              <a:cs typeface="Times New Roman" panose="02020603050405020304" pitchFamily="18" charset="0"/>
            </a:endParaRPr>
          </a:p>
          <a:p>
            <a:pPr marL="0" indent="0" algn="just">
              <a:buNone/>
            </a:pPr>
            <a:r>
              <a:rPr lang="uk-UA" sz="1800" dirty="0" smtClean="0">
                <a:latin typeface="Times New Roman" panose="02020603050405020304" pitchFamily="18" charset="0"/>
                <a:cs typeface="Times New Roman" panose="02020603050405020304" pitchFamily="18" charset="0"/>
              </a:rPr>
              <a:t>1. Ст</a:t>
            </a:r>
            <a:r>
              <a:rPr lang="uk-UA" sz="1800" dirty="0" smtClean="0">
                <a:latin typeface="Times New Roman" panose="02020603050405020304" pitchFamily="18" charset="0"/>
                <a:cs typeface="Times New Roman" panose="02020603050405020304" pitchFamily="18" charset="0"/>
              </a:rPr>
              <a:t>. 105 Проекту ТК передбачено також, що </a:t>
            </a:r>
            <a:r>
              <a:rPr lang="uk-UA" sz="1800" dirty="0">
                <a:latin typeface="Times New Roman" panose="02020603050405020304" pitchFamily="18" charset="0"/>
                <a:cs typeface="Times New Roman" panose="02020603050405020304" pitchFamily="18" charset="0"/>
              </a:rPr>
              <a:t>т</a:t>
            </a:r>
            <a:r>
              <a:rPr lang="uk-UA" sz="1800" dirty="0" smtClean="0">
                <a:latin typeface="Times New Roman" panose="02020603050405020304" pitchFamily="18" charset="0"/>
                <a:cs typeface="Times New Roman" panose="02020603050405020304" pitchFamily="18" charset="0"/>
              </a:rPr>
              <a:t>рудові </a:t>
            </a:r>
            <a:r>
              <a:rPr lang="uk-UA" sz="1800" dirty="0">
                <a:latin typeface="Times New Roman" panose="02020603050405020304" pitchFamily="18" charset="0"/>
                <a:cs typeface="Times New Roman" panose="02020603050405020304" pitchFamily="18" charset="0"/>
              </a:rPr>
              <a:t>відносини з працівником може бути припинено внаслідок настання надзвичайних обставин, що перешкоджають їх продовженню (воєнні дії, катастрофа, стихійне лихо, епідемія чи інші надзвичайні обставини), якщо така обставина оголошена органом державної влади у порядку, встановленому законом</a:t>
            </a:r>
            <a:r>
              <a:rPr lang="uk-UA" sz="1800" dirty="0" smtClean="0">
                <a:latin typeface="Times New Roman" panose="02020603050405020304" pitchFamily="18" charset="0"/>
                <a:cs typeface="Times New Roman" panose="02020603050405020304" pitchFamily="18" charset="0"/>
              </a:rPr>
              <a:t>.</a:t>
            </a:r>
          </a:p>
          <a:p>
            <a:pPr algn="just">
              <a:buAutoNum type="arabicPeriod"/>
            </a:pPr>
            <a:endParaRPr lang="uk-UA" sz="1800" dirty="0" smtClean="0">
              <a:latin typeface="Times New Roman" panose="02020603050405020304" pitchFamily="18" charset="0"/>
              <a:cs typeface="Times New Roman" panose="02020603050405020304" pitchFamily="18" charset="0"/>
            </a:endParaRPr>
          </a:p>
          <a:p>
            <a:pPr marL="0" indent="0" algn="just">
              <a:buNone/>
            </a:pPr>
            <a:r>
              <a:rPr lang="uk-UA" sz="1800" dirty="0" smtClean="0">
                <a:latin typeface="Times New Roman" panose="02020603050405020304" pitchFamily="18" charset="0"/>
                <a:cs typeface="Times New Roman" panose="02020603050405020304" pitchFamily="18" charset="0"/>
              </a:rPr>
              <a:t>2. Неповнолітній працівник може бути звільнений за вимогою його батьків.</a:t>
            </a:r>
          </a:p>
          <a:p>
            <a:pPr marL="0" indent="0" algn="just">
              <a:buNone/>
            </a:pPr>
            <a:r>
              <a:rPr lang="uk-UA" sz="1800" dirty="0">
                <a:latin typeface="Times New Roman" panose="02020603050405020304" pitchFamily="18" charset="0"/>
                <a:cs typeface="Times New Roman" panose="02020603050405020304" pitchFamily="18" charset="0"/>
              </a:rPr>
              <a:t>Батьки неповнолітнього працівника або особи, які їх замінюють, а також відповідні органи державної влади чи органи місцевого самоврядування мають право вимагати припинення трудових відносин з неповнолітнім працівником, якщо їх продовження загрожує його здоров’ю або не відповідає його інтересам. На обґрунтовану вимогу зазначених осіб роботодавець зобов’язаний звільнити неповнолітнього працівника з </a:t>
            </a:r>
            <a:r>
              <a:rPr lang="uk-UA" sz="1800" dirty="0" smtClean="0">
                <a:latin typeface="Times New Roman" panose="02020603050405020304" pitchFamily="18" charset="0"/>
                <a:cs typeface="Times New Roman" panose="02020603050405020304" pitchFamily="18" charset="0"/>
              </a:rPr>
              <a:t>роботи (ст.101 проекту ТК).</a:t>
            </a:r>
            <a:endParaRPr lang="uk-UA" sz="1800" dirty="0">
              <a:latin typeface="Times New Roman" panose="02020603050405020304" pitchFamily="18" charset="0"/>
              <a:cs typeface="Times New Roman" panose="02020603050405020304" pitchFamily="18" charset="0"/>
            </a:endParaRPr>
          </a:p>
          <a:p>
            <a:pPr marL="0" indent="0" algn="just">
              <a:buNone/>
            </a:pPr>
            <a:endParaRPr lang="uk-UA" sz="1800" dirty="0" smtClean="0">
              <a:latin typeface="Times New Roman" panose="02020603050405020304" pitchFamily="18" charset="0"/>
              <a:cs typeface="Times New Roman" panose="02020603050405020304" pitchFamily="18" charset="0"/>
            </a:endParaRPr>
          </a:p>
          <a:p>
            <a:pPr marL="0" indent="0" algn="just">
              <a:buFont typeface="Wingdings" pitchFamily="2" charset="2"/>
              <a:buNone/>
              <a:defRPr/>
            </a:pPr>
            <a:endParaRPr lang="uk-UA" altLang="uk-UA" sz="1800" dirty="0" smtClean="0">
              <a:solidFill>
                <a:srgbClr val="070501"/>
              </a:solidFill>
              <a:latin typeface="+mj-lt"/>
              <a:cs typeface="Times New Roman" panose="02020603050405020304" pitchFamily="18" charset="0"/>
            </a:endParaRPr>
          </a:p>
        </p:txBody>
      </p:sp>
    </p:spTree>
    <p:extLst>
      <p:ext uri="{BB962C8B-B14F-4D97-AF65-F5344CB8AC3E}">
        <p14:creationId xmlns:p14="http://schemas.microsoft.com/office/powerpoint/2010/main" val="1772875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S&amp;P Them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TotalTime>
  <Words>1366</Words>
  <Application>Microsoft Office PowerPoint</Application>
  <PresentationFormat>Лист A4 (210x297 мм)</PresentationFormat>
  <Paragraphs>71</Paragraphs>
  <Slides>12</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SS&amp;P Theme</vt:lpstr>
      <vt:lpstr>Трудовий кодекс: співвідношення прав та обов’язків роботодавця і працівника. Нова роль профспілок у захисті трудових прав.</vt:lpstr>
      <vt:lpstr>Проект Трудового кодексу України – етапи розробки.</vt:lpstr>
      <vt:lpstr>Основні новели Проекту Трудового кодексу України щодо прав та обов’язків працівників.</vt:lpstr>
      <vt:lpstr>Основні новели Проекту Трудового кодексу України щодо прав та обов’язків працівників.</vt:lpstr>
      <vt:lpstr>Основні новели Проекту Трудового кодексу України щодо прав та обов’язків роботодавців.</vt:lpstr>
      <vt:lpstr>Основні новели Проекту Трудового кодексу України щодо прав та обов’язків роботодавців.</vt:lpstr>
      <vt:lpstr>Окремі новели Проекту Трудового кодексу України.</vt:lpstr>
      <vt:lpstr>Окремі новели Проекту Трудового кодексу України.</vt:lpstr>
      <vt:lpstr>Окремі новели Проекту Трудового кодексу України.</vt:lpstr>
      <vt:lpstr>Окремі новели Проекту Трудового кодексу України.</vt:lpstr>
      <vt:lpstr>Новели проекту Трудового кодексу щодо ролі профспілок у захисті трудових прав.</vt:lpstr>
      <vt:lpstr>Презентация PowerPoint</vt:lpstr>
    </vt:vector>
  </TitlesOfParts>
  <Company>Melkosoft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dc:creator>
  <cp:lastModifiedBy>Stysenko Yulia</cp:lastModifiedBy>
  <cp:revision>140</cp:revision>
  <dcterms:created xsi:type="dcterms:W3CDTF">2017-06-15T16:29:13Z</dcterms:created>
  <dcterms:modified xsi:type="dcterms:W3CDTF">2017-09-07T12:11:18Z</dcterms:modified>
</cp:coreProperties>
</file>