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</p:sldIdLst>
  <p:sldSz cy="5143500" cx="9144000"/>
  <p:notesSz cx="6858000" cy="9144000"/>
  <p:embeddedFontLst>
    <p:embeddedFont>
      <p:font typeface="Source Code Pro"/>
      <p:regular r:id="rId23"/>
      <p:bold r:id="rId24"/>
    </p:embeddedFont>
    <p:embeddedFont>
      <p:font typeface="Oswald"/>
      <p:regular r:id="rId25"/>
      <p:bold r:id="rId2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font" Target="fonts/SourceCodePro-bold.fntdata"/><Relationship Id="rId23" Type="http://schemas.openxmlformats.org/officeDocument/2006/relationships/font" Target="fonts/SourceCodePro-regular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font" Target="fonts/Oswald-bold.fntdata"/><Relationship Id="rId25" Type="http://schemas.openxmlformats.org/officeDocument/2006/relationships/font" Target="fonts/Oswald-regular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Shape 6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Shape 11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Shape 12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Shape 12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Shape 13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Shape 13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" name="Shape 14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" name="Shape 15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7" name="Shape 15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Shape 16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Shape 6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Shape 7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Shape 7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Shape 8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Shape 8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Shape 9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Shape 9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Shape 10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 rot="10800000">
            <a:off x="4226100" y="2933550"/>
            <a:ext cx="691800" cy="388500"/>
          </a:xfrm>
          <a:prstGeom prst="triangle">
            <a:avLst>
              <a:gd fmla="val 50000" name="adj"/>
            </a:avLst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Shape 11"/>
          <p:cNvSpPr/>
          <p:nvPr/>
        </p:nvSpPr>
        <p:spPr>
          <a:xfrm>
            <a:off x="-25" y="0"/>
            <a:ext cx="9144000" cy="31242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Shape 12"/>
          <p:cNvSpPr txBox="1"/>
          <p:nvPr>
            <p:ph type="ctrTitle"/>
          </p:nvPr>
        </p:nvSpPr>
        <p:spPr>
          <a:xfrm>
            <a:off x="411175" y="644300"/>
            <a:ext cx="8282400" cy="21090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3" name="Shape 13"/>
          <p:cNvSpPr txBox="1"/>
          <p:nvPr>
            <p:ph idx="1" type="subTitle"/>
          </p:nvPr>
        </p:nvSpPr>
        <p:spPr>
          <a:xfrm>
            <a:off x="411175" y="3398250"/>
            <a:ext cx="8282400" cy="12606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Oswald"/>
              <a:buNone/>
              <a:defRPr sz="3600">
                <a:latin typeface="Oswald"/>
                <a:ea typeface="Oswald"/>
                <a:cs typeface="Oswald"/>
                <a:sym typeface="Oswal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Oswald"/>
              <a:buNone/>
              <a:defRPr sz="3600">
                <a:latin typeface="Oswald"/>
                <a:ea typeface="Oswald"/>
                <a:cs typeface="Oswald"/>
                <a:sym typeface="Oswald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Oswald"/>
              <a:buNone/>
              <a:defRPr sz="3600">
                <a:latin typeface="Oswald"/>
                <a:ea typeface="Oswald"/>
                <a:cs typeface="Oswald"/>
                <a:sym typeface="Oswald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Oswald"/>
              <a:buNone/>
              <a:defRPr sz="3600">
                <a:latin typeface="Oswald"/>
                <a:ea typeface="Oswald"/>
                <a:cs typeface="Oswald"/>
                <a:sym typeface="Oswald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Oswald"/>
              <a:buNone/>
              <a:defRPr sz="3600">
                <a:latin typeface="Oswald"/>
                <a:ea typeface="Oswald"/>
                <a:cs typeface="Oswald"/>
                <a:sym typeface="Oswald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Oswald"/>
              <a:buNone/>
              <a:defRPr sz="3600">
                <a:latin typeface="Oswald"/>
                <a:ea typeface="Oswald"/>
                <a:cs typeface="Oswald"/>
                <a:sym typeface="Oswald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Oswald"/>
              <a:buNone/>
              <a:defRPr sz="3600">
                <a:latin typeface="Oswald"/>
                <a:ea typeface="Oswald"/>
                <a:cs typeface="Oswald"/>
                <a:sym typeface="Oswald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Oswald"/>
              <a:buNone/>
              <a:defRPr sz="3600">
                <a:latin typeface="Oswald"/>
                <a:ea typeface="Oswald"/>
                <a:cs typeface="Oswald"/>
                <a:sym typeface="Oswald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Oswald"/>
              <a:buNone/>
              <a:defRPr sz="3600"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14" name="Shape 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2" name="Shape 52"/>
          <p:cNvCxnSpPr/>
          <p:nvPr/>
        </p:nvCxnSpPr>
        <p:spPr>
          <a:xfrm>
            <a:off x="413275" y="2988275"/>
            <a:ext cx="910500" cy="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lgDash"/>
            <a:round/>
            <a:headEnd len="sm" w="sm" type="none"/>
            <a:tailEnd len="sm" w="sm" type="none"/>
          </a:ln>
        </p:spPr>
      </p:cxnSp>
      <p:sp>
        <p:nvSpPr>
          <p:cNvPr id="53" name="Shape 53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4" name="Shape 54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5" name="Shape 5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/>
          <p:nvPr/>
        </p:nvSpPr>
        <p:spPr>
          <a:xfrm>
            <a:off x="0" y="1567350"/>
            <a:ext cx="9144000" cy="20088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" name="Shape 17"/>
          <p:cNvSpPr txBox="1"/>
          <p:nvPr>
            <p:ph type="title"/>
          </p:nvPr>
        </p:nvSpPr>
        <p:spPr>
          <a:xfrm>
            <a:off x="430800" y="1889700"/>
            <a:ext cx="8282400" cy="15165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8" name="Shape 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hape 20"/>
          <p:cNvCxnSpPr/>
          <p:nvPr/>
        </p:nvCxnSpPr>
        <p:spPr>
          <a:xfrm>
            <a:off x="429200" y="1275577"/>
            <a:ext cx="6141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lgDash"/>
            <a:round/>
            <a:headEnd len="sm" w="sm" type="none"/>
            <a:tailEnd len="sm" w="sm" type="none"/>
          </a:ln>
        </p:spPr>
      </p:cxnSp>
      <p:sp>
        <p:nvSpPr>
          <p:cNvPr id="21" name="Shape 21"/>
          <p:cNvSpPr txBox="1"/>
          <p:nvPr>
            <p:ph type="title"/>
          </p:nvPr>
        </p:nvSpPr>
        <p:spPr>
          <a:xfrm>
            <a:off x="311700" y="372500"/>
            <a:ext cx="8520600" cy="7335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311700" y="1468825"/>
            <a:ext cx="8520600" cy="30999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3" name="Shape 2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" name="Shape 25"/>
          <p:cNvCxnSpPr/>
          <p:nvPr/>
        </p:nvCxnSpPr>
        <p:spPr>
          <a:xfrm>
            <a:off x="429200" y="1275577"/>
            <a:ext cx="6141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lgDash"/>
            <a:round/>
            <a:headEnd len="sm" w="sm" type="none"/>
            <a:tailEnd len="sm" w="sm" type="none"/>
          </a:ln>
        </p:spPr>
      </p:cxnSp>
      <p:sp>
        <p:nvSpPr>
          <p:cNvPr id="26" name="Shape 26"/>
          <p:cNvSpPr txBox="1"/>
          <p:nvPr>
            <p:ph type="title"/>
          </p:nvPr>
        </p:nvSpPr>
        <p:spPr>
          <a:xfrm>
            <a:off x="311700" y="372500"/>
            <a:ext cx="8520600" cy="7335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" type="body"/>
          </p:nvPr>
        </p:nvSpPr>
        <p:spPr>
          <a:xfrm>
            <a:off x="311700" y="1468825"/>
            <a:ext cx="3999900" cy="30999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" name="Shape 28"/>
          <p:cNvSpPr txBox="1"/>
          <p:nvPr>
            <p:ph idx="2" type="body"/>
          </p:nvPr>
        </p:nvSpPr>
        <p:spPr>
          <a:xfrm>
            <a:off x="4832400" y="1468825"/>
            <a:ext cx="3999900" cy="30999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9" name="Shape 2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/>
          <p:nvPr>
            <p:ph type="title"/>
          </p:nvPr>
        </p:nvSpPr>
        <p:spPr>
          <a:xfrm>
            <a:off x="311700" y="372500"/>
            <a:ext cx="8520600" cy="7335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2" name="Shape 3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4" name="Shape 34"/>
          <p:cNvCxnSpPr/>
          <p:nvPr/>
        </p:nvCxnSpPr>
        <p:spPr>
          <a:xfrm>
            <a:off x="418675" y="1457787"/>
            <a:ext cx="6141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lgDash"/>
            <a:round/>
            <a:headEnd len="sm" w="sm" type="none"/>
            <a:tailEnd len="sm" w="sm" type="none"/>
          </a:ln>
        </p:spPr>
      </p:cxnSp>
      <p:sp>
        <p:nvSpPr>
          <p:cNvPr id="35" name="Shape 35"/>
          <p:cNvSpPr txBox="1"/>
          <p:nvPr>
            <p:ph type="title"/>
          </p:nvPr>
        </p:nvSpPr>
        <p:spPr>
          <a:xfrm>
            <a:off x="311700" y="6318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6" name="Shape 36"/>
          <p:cNvSpPr txBox="1"/>
          <p:nvPr>
            <p:ph idx="1" type="body"/>
          </p:nvPr>
        </p:nvSpPr>
        <p:spPr>
          <a:xfrm>
            <a:off x="311700" y="1618204"/>
            <a:ext cx="2808000" cy="29508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7" name="Shape 3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bg>
      <p:bgPr>
        <a:solidFill>
          <a:schemeClr val="lt2"/>
        </a:solidFill>
      </p:bgPr>
    </p:bg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 txBox="1"/>
          <p:nvPr>
            <p:ph type="title"/>
          </p:nvPr>
        </p:nvSpPr>
        <p:spPr>
          <a:xfrm>
            <a:off x="490250" y="528900"/>
            <a:ext cx="5678100" cy="40857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0" name="Shape 4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bg>
      <p:bgPr>
        <a:solidFill>
          <a:schemeClr val="dk1"/>
        </a:solidFill>
      </p:bgPr>
    </p:bg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/>
          <p:nvPr/>
        </p:nvSpPr>
        <p:spPr>
          <a:xfrm>
            <a:off x="4572000" y="175"/>
            <a:ext cx="4572000" cy="5143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3" name="Shape 43"/>
          <p:cNvCxnSpPr/>
          <p:nvPr/>
        </p:nvCxnSpPr>
        <p:spPr>
          <a:xfrm>
            <a:off x="5029675" y="4495500"/>
            <a:ext cx="5772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lgDash"/>
            <a:round/>
            <a:headEnd len="sm" w="sm" type="none"/>
            <a:tailEnd len="sm" w="sm" type="none"/>
          </a:ln>
        </p:spPr>
      </p:cxnSp>
      <p:sp>
        <p:nvSpPr>
          <p:cNvPr id="44" name="Shape 44"/>
          <p:cNvSpPr txBox="1"/>
          <p:nvPr>
            <p:ph type="title"/>
          </p:nvPr>
        </p:nvSpPr>
        <p:spPr>
          <a:xfrm>
            <a:off x="265500" y="1078750"/>
            <a:ext cx="4045200" cy="17892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600"/>
              <a:buNone/>
              <a:defRPr sz="46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600"/>
              <a:buNone/>
              <a:defRPr sz="46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600"/>
              <a:buNone/>
              <a:defRPr sz="46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600"/>
              <a:buNone/>
              <a:defRPr sz="46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600"/>
              <a:buNone/>
              <a:defRPr sz="46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600"/>
              <a:buNone/>
              <a:defRPr sz="46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600"/>
              <a:buNone/>
              <a:defRPr sz="46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600"/>
              <a:buNone/>
              <a:defRPr sz="46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600"/>
              <a:buNone/>
              <a:defRPr sz="4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5" name="Shape 45"/>
          <p:cNvSpPr txBox="1"/>
          <p:nvPr>
            <p:ph idx="1" type="subTitle"/>
          </p:nvPr>
        </p:nvSpPr>
        <p:spPr>
          <a:xfrm>
            <a:off x="265500" y="29214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>
                <a:solidFill>
                  <a:schemeClr val="l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>
                <a:solidFill>
                  <a:schemeClr val="l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>
                <a:solidFill>
                  <a:schemeClr val="l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>
                <a:solidFill>
                  <a:schemeClr val="l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>
                <a:solidFill>
                  <a:schemeClr val="l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>
                <a:solidFill>
                  <a:schemeClr val="l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>
                <a:solidFill>
                  <a:schemeClr val="l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6" name="Shape 46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Shape 4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Oswald"/>
              <a:buNone/>
              <a:defRPr sz="2100">
                <a:latin typeface="Oswald"/>
                <a:ea typeface="Oswald"/>
                <a:cs typeface="Oswald"/>
                <a:sym typeface="Oswald"/>
              </a:defRPr>
            </a:lvl1pPr>
          </a:lstStyle>
          <a:p/>
        </p:txBody>
      </p:sp>
      <p:sp>
        <p:nvSpPr>
          <p:cNvPr id="50" name="Shape 5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modern-writer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372500"/>
            <a:ext cx="8520600" cy="73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468825"/>
            <a:ext cx="8520600" cy="309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Char char="●"/>
              <a:defRPr sz="18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/>
          <p:nvPr/>
        </p:nvSpPr>
        <p:spPr>
          <a:xfrm>
            <a:off x="914400" y="2145030"/>
            <a:ext cx="7315200" cy="85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 sz="48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ЗБРОЯ І КАРА</a:t>
            </a:r>
            <a:endParaRPr sz="4800">
              <a:solidFill>
                <a:srgbClr val="FFFFFF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pic>
        <p:nvPicPr>
          <p:cNvPr id="63" name="Shape 63"/>
          <p:cNvPicPr preferRelativeResize="0"/>
          <p:nvPr/>
        </p:nvPicPr>
        <p:blipFill rotWithShape="1">
          <a:blip r:embed="rId3">
            <a:alphaModFix/>
          </a:blip>
          <a:srcRect b="0" l="0" r="79244" t="0"/>
          <a:stretch/>
        </p:blipFill>
        <p:spPr>
          <a:xfrm>
            <a:off x="4152700" y="4019441"/>
            <a:ext cx="838600" cy="813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 txBox="1"/>
          <p:nvPr/>
        </p:nvSpPr>
        <p:spPr>
          <a:xfrm>
            <a:off x="5123100" y="2892148"/>
            <a:ext cx="2480100" cy="977400"/>
          </a:xfrm>
          <a:prstGeom prst="rect">
            <a:avLst/>
          </a:prstGeom>
          <a:solidFill>
            <a:srgbClr val="1155CC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b="1" lang="uk" sz="2000">
                <a:solidFill>
                  <a:srgbClr val="FFFFFF"/>
                </a:solidFill>
              </a:rPr>
              <a:t>Обіг обмежено законом </a:t>
            </a:r>
            <a:endParaRPr b="1" sz="2000">
              <a:solidFill>
                <a:srgbClr val="FFFFFF"/>
              </a:solidFill>
            </a:endParaRPr>
          </a:p>
        </p:txBody>
      </p:sp>
      <p:sp>
        <p:nvSpPr>
          <p:cNvPr id="114" name="Shape 114"/>
          <p:cNvSpPr txBox="1"/>
          <p:nvPr/>
        </p:nvSpPr>
        <p:spPr>
          <a:xfrm>
            <a:off x="951600" y="4063491"/>
            <a:ext cx="7669200" cy="609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 sz="2400">
                <a:solidFill>
                  <a:srgbClr val="2A3990"/>
                </a:solidFill>
                <a:latin typeface="Oswald"/>
                <a:ea typeface="Oswald"/>
                <a:cs typeface="Oswald"/>
                <a:sym typeface="Oswald"/>
              </a:rPr>
              <a:t>Статті 177 - 178 Цивільний кодекс України </a:t>
            </a:r>
            <a:endParaRPr sz="2400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115" name="Shape 115"/>
          <p:cNvSpPr txBox="1"/>
          <p:nvPr/>
        </p:nvSpPr>
        <p:spPr>
          <a:xfrm>
            <a:off x="5123100" y="1711437"/>
            <a:ext cx="2480100" cy="9774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uk" sz="2000">
                <a:solidFill>
                  <a:srgbClr val="FFFFFF"/>
                </a:solidFill>
              </a:rPr>
              <a:t>Обіг заборонено законом</a:t>
            </a:r>
            <a:endParaRPr b="1" sz="2000">
              <a:solidFill>
                <a:srgbClr val="FFFFFF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rPr b="1" lang="uk" sz="2000">
                <a:solidFill>
                  <a:srgbClr val="FFFFFF"/>
                </a:solidFill>
              </a:rPr>
              <a:t> </a:t>
            </a:r>
            <a:endParaRPr b="1" sz="2000">
              <a:solidFill>
                <a:srgbClr val="FFFFFF"/>
              </a:solidFill>
            </a:endParaRPr>
          </a:p>
        </p:txBody>
      </p:sp>
      <p:sp>
        <p:nvSpPr>
          <p:cNvPr id="116" name="Shape 116"/>
          <p:cNvSpPr/>
          <p:nvPr/>
        </p:nvSpPr>
        <p:spPr>
          <a:xfrm>
            <a:off x="1732800" y="1711448"/>
            <a:ext cx="2480100" cy="2158200"/>
          </a:xfrm>
          <a:prstGeom prst="roundRect">
            <a:avLst>
              <a:gd fmla="val 16667" name="adj"/>
            </a:avLst>
          </a:prstGeom>
          <a:solidFill>
            <a:srgbClr val="1C4587"/>
          </a:solidFill>
          <a:ln cap="flat" cmpd="sng" w="9525">
            <a:solidFill>
              <a:srgbClr val="43434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uk" sz="2000">
                <a:solidFill>
                  <a:srgbClr val="FFFFFF"/>
                </a:solidFill>
              </a:rPr>
              <a:t>Усі речі вільні </a:t>
            </a:r>
            <a:endParaRPr b="1" sz="2000">
              <a:solidFill>
                <a:srgbClr val="FFFFFF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rPr b="1" lang="uk" sz="2000">
                <a:solidFill>
                  <a:srgbClr val="FFFFFF"/>
                </a:solidFill>
              </a:rPr>
              <a:t>в обігу</a:t>
            </a:r>
            <a:endParaRPr b="1"/>
          </a:p>
        </p:txBody>
      </p:sp>
      <p:cxnSp>
        <p:nvCxnSpPr>
          <p:cNvPr id="117" name="Shape 117"/>
          <p:cNvCxnSpPr>
            <a:endCxn id="115" idx="1"/>
          </p:cNvCxnSpPr>
          <p:nvPr/>
        </p:nvCxnSpPr>
        <p:spPr>
          <a:xfrm flipH="1" rot="10800000">
            <a:off x="4212900" y="2200137"/>
            <a:ext cx="910200" cy="185100"/>
          </a:xfrm>
          <a:prstGeom prst="straightConnector1">
            <a:avLst/>
          </a:prstGeom>
          <a:noFill/>
          <a:ln cap="flat" cmpd="sng" w="9525">
            <a:solidFill>
              <a:srgbClr val="434343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18" name="Shape 118"/>
          <p:cNvCxnSpPr>
            <a:endCxn id="113" idx="1"/>
          </p:cNvCxnSpPr>
          <p:nvPr/>
        </p:nvCxnSpPr>
        <p:spPr>
          <a:xfrm>
            <a:off x="4225200" y="3260848"/>
            <a:ext cx="897900" cy="120000"/>
          </a:xfrm>
          <a:prstGeom prst="straightConnector1">
            <a:avLst/>
          </a:prstGeom>
          <a:noFill/>
          <a:ln cap="flat" cmpd="sng" w="9525">
            <a:solidFill>
              <a:srgbClr val="434343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19" name="Shape 119"/>
          <p:cNvSpPr txBox="1"/>
          <p:nvPr/>
        </p:nvSpPr>
        <p:spPr>
          <a:xfrm>
            <a:off x="377100" y="530700"/>
            <a:ext cx="8581800" cy="793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uk"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Якими речами можна володіти, користуватися чи розпоряджатися?</a:t>
            </a:r>
            <a:endParaRPr b="1" sz="300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/>
          <p:nvPr/>
        </p:nvSpPr>
        <p:spPr>
          <a:xfrm>
            <a:off x="460950" y="785289"/>
            <a:ext cx="8222100" cy="1615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 sz="20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Ураховуючи, що згідно зі статтею 92 Конституції України правовий режим власності визначається виключно законами України, то інші нормативно-правові акти, які обмежують права власника і не мають ознак закону, </a:t>
            </a:r>
            <a:r>
              <a:rPr lang="uk" sz="2000">
                <a:solidFill>
                  <a:srgbClr val="00FFFF"/>
                </a:solidFill>
                <a:latin typeface="Oswald"/>
                <a:ea typeface="Oswald"/>
                <a:cs typeface="Oswald"/>
                <a:sym typeface="Oswald"/>
              </a:rPr>
              <a:t>не</a:t>
            </a:r>
            <a:r>
              <a:rPr b="1" lang="uk" sz="2000">
                <a:solidFill>
                  <a:srgbClr val="00FFFF"/>
                </a:solidFill>
                <a:latin typeface="Oswald"/>
                <a:ea typeface="Oswald"/>
                <a:cs typeface="Oswald"/>
                <a:sym typeface="Oswald"/>
              </a:rPr>
              <a:t> </a:t>
            </a:r>
            <a:r>
              <a:rPr lang="uk" sz="2000">
                <a:solidFill>
                  <a:srgbClr val="00FFFF"/>
                </a:solidFill>
                <a:latin typeface="Oswald"/>
                <a:ea typeface="Oswald"/>
                <a:cs typeface="Oswald"/>
                <a:sym typeface="Oswald"/>
              </a:rPr>
              <a:t>підлягають застосуванню</a:t>
            </a:r>
            <a:endParaRPr sz="2000">
              <a:solidFill>
                <a:srgbClr val="00FFFF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125" name="Shape 125"/>
          <p:cNvSpPr txBox="1"/>
          <p:nvPr/>
        </p:nvSpPr>
        <p:spPr>
          <a:xfrm>
            <a:off x="1019711" y="3723882"/>
            <a:ext cx="7104600" cy="82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 sz="2400">
                <a:latin typeface="Oswald"/>
                <a:ea typeface="Oswald"/>
                <a:cs typeface="Oswald"/>
                <a:sym typeface="Oswald"/>
              </a:rPr>
              <a:t>Пленум Вищого спеціалізованого суду України</a:t>
            </a:r>
            <a:endParaRPr sz="2400"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 sz="2400">
                <a:latin typeface="Oswald"/>
                <a:ea typeface="Oswald"/>
                <a:cs typeface="Oswald"/>
                <a:sym typeface="Oswald"/>
              </a:rPr>
              <a:t>Постанова № 5 від 07.02.2014</a:t>
            </a:r>
            <a:endParaRPr sz="2400"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 txBox="1"/>
          <p:nvPr>
            <p:ph type="title"/>
          </p:nvPr>
        </p:nvSpPr>
        <p:spPr>
          <a:xfrm>
            <a:off x="430800" y="1889700"/>
            <a:ext cx="8282400" cy="1516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uk" sz="4200"/>
              <a:t>Повернення обвинувального акту</a:t>
            </a:r>
            <a:endParaRPr sz="42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 txBox="1"/>
          <p:nvPr>
            <p:ph type="ctrTitle"/>
          </p:nvPr>
        </p:nvSpPr>
        <p:spPr>
          <a:xfrm>
            <a:off x="411175" y="269850"/>
            <a:ext cx="8282400" cy="2483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uk" sz="2400"/>
              <a:t>Обвинувальний акт має містити</a:t>
            </a:r>
            <a:endParaRPr sz="2400"/>
          </a:p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uk" sz="2400"/>
              <a:t>виклад фактичних обставин кримінального правопорушення, які прокурор вважає встановленими, правову кваліфікацію кримінального правопорушення з посиланням на положення закону і статті (частини статті) закону України про кримінальну відповідальність та формулювання обвинувачення;</a:t>
            </a:r>
            <a:endParaRPr sz="2400"/>
          </a:p>
        </p:txBody>
      </p:sp>
      <p:sp>
        <p:nvSpPr>
          <p:cNvPr id="136" name="Shape 136"/>
          <p:cNvSpPr txBox="1"/>
          <p:nvPr>
            <p:ph idx="1" type="subTitle"/>
          </p:nvPr>
        </p:nvSpPr>
        <p:spPr>
          <a:xfrm>
            <a:off x="411175" y="3398250"/>
            <a:ext cx="8282400" cy="1260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uk"/>
              <a:t>п. 5) ч. 2 ст. 291 КПК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 txBox="1"/>
          <p:nvPr/>
        </p:nvSpPr>
        <p:spPr>
          <a:xfrm>
            <a:off x="349200" y="504250"/>
            <a:ext cx="8445600" cy="2783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uk" sz="20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Н</a:t>
            </a:r>
            <a:r>
              <a:rPr lang="uk" sz="20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адання повної, детальної інформації щодо пред'явленого особі обвинувачення та, відповідно, про правову кваліфікацію, яку суд може дати відповідним фактам, є важливою передумовою забезпечення справедливого судового розгляду</a:t>
            </a:r>
            <a:endParaRPr sz="2000">
              <a:solidFill>
                <a:srgbClr val="FFFFFF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solidFill>
                <a:srgbClr val="FFFFFF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uk" sz="20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Право бути поінформованим про характер і причини обвинувачення потрібно розглядати у світлі права обвинуваченого мати можливість підготуватися до захисту, гарантованого підпунктом "b" п. 3 ст. 6 Конвенції</a:t>
            </a:r>
            <a:endParaRPr sz="2000">
              <a:solidFill>
                <a:srgbClr val="FFFFFF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solidFill>
                <a:srgbClr val="FFFFFF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solidFill>
                <a:srgbClr val="FFFFFF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solidFill>
                <a:srgbClr val="FFFFFF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142" name="Shape 142"/>
          <p:cNvSpPr txBox="1"/>
          <p:nvPr/>
        </p:nvSpPr>
        <p:spPr>
          <a:xfrm>
            <a:off x="470050" y="3453000"/>
            <a:ext cx="8285400" cy="1264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 sz="2400">
                <a:latin typeface="Oswald"/>
                <a:ea typeface="Oswald"/>
                <a:cs typeface="Oswald"/>
                <a:sym typeface="Oswald"/>
              </a:rPr>
              <a:t>Рішення ЄСПЛ про п.п. "а", “b” п. 3 ст. 6 Конвенції у</a:t>
            </a:r>
            <a:r>
              <a:rPr lang="uk" sz="2400">
                <a:latin typeface="Oswald"/>
                <a:ea typeface="Oswald"/>
                <a:cs typeface="Oswald"/>
                <a:sym typeface="Oswald"/>
              </a:rPr>
              <a:t> справах </a:t>
            </a:r>
            <a:endParaRPr sz="2400"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 sz="2400">
                <a:latin typeface="Oswald"/>
                <a:ea typeface="Oswald"/>
                <a:cs typeface="Oswald"/>
                <a:sym typeface="Oswald"/>
              </a:rPr>
              <a:t>"Пелісьє та Сассі проти Франції", "Даллос проти Угорщини" ...</a:t>
            </a:r>
            <a:endParaRPr sz="2400"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 txBox="1"/>
          <p:nvPr/>
        </p:nvSpPr>
        <p:spPr>
          <a:xfrm>
            <a:off x="358650" y="616500"/>
            <a:ext cx="8426700" cy="1481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FFFFFF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br>
              <a:rPr lang="uk" sz="24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</a:br>
            <a:r>
              <a:rPr lang="uk" sz="24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Обмеження будь-якого права повинне базуватися на критеріях, які дадуть змогу особі відокремлювати  правомірну  поведінку   від протиправної, передбачати юридичні наслідки своєї поведінки</a:t>
            </a:r>
            <a:endParaRPr sz="2400">
              <a:solidFill>
                <a:srgbClr val="FFFFFF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148" name="Shape 148"/>
          <p:cNvSpPr txBox="1"/>
          <p:nvPr/>
        </p:nvSpPr>
        <p:spPr>
          <a:xfrm>
            <a:off x="621900" y="3564721"/>
            <a:ext cx="7900200" cy="85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 sz="1800">
                <a:latin typeface="Oswald"/>
                <a:ea typeface="Oswald"/>
                <a:cs typeface="Oswald"/>
                <a:sym typeface="Oswald"/>
              </a:rPr>
              <a:t>Конституційний Суд України про елемент Верховенства  права  - принцип  правової визначеності у Рішенні від 2 листопада 2004  року N 15-рп/2004</a:t>
            </a:r>
            <a:endParaRPr sz="1800"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 txBox="1"/>
          <p:nvPr>
            <p:ph type="ctrTitle"/>
          </p:nvPr>
        </p:nvSpPr>
        <p:spPr>
          <a:xfrm>
            <a:off x="411175" y="893600"/>
            <a:ext cx="8282400" cy="1260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uk" sz="3600">
                <a:solidFill>
                  <a:srgbClr val="FFFFFF"/>
                </a:solidFill>
              </a:rPr>
              <a:t>Не може бути покарання за порушення неіснуючого порядку</a:t>
            </a:r>
            <a:endParaRPr sz="3600">
              <a:solidFill>
                <a:srgbClr val="FFFFFF"/>
              </a:solidFill>
            </a:endParaRPr>
          </a:p>
        </p:txBody>
      </p:sp>
      <p:sp>
        <p:nvSpPr>
          <p:cNvPr id="154" name="Shape 154"/>
          <p:cNvSpPr txBox="1"/>
          <p:nvPr>
            <p:ph idx="1" type="subTitle"/>
          </p:nvPr>
        </p:nvSpPr>
        <p:spPr>
          <a:xfrm>
            <a:off x="1121575" y="3398250"/>
            <a:ext cx="7572000" cy="1260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" sz="1800">
                <a:solidFill>
                  <a:srgbClr val="000000"/>
                </a:solidFill>
              </a:rPr>
              <a:t>Постанова Верховного Суду України від 03.03.2014 року у справі №5-49к13</a:t>
            </a:r>
            <a:endParaRPr sz="1800">
              <a:solidFill>
                <a:srgbClr val="000000"/>
              </a:solidFill>
            </a:endParaRPr>
          </a:p>
          <a:p>
            <a:pPr indent="0" lvl="0" mar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" sz="1800">
                <a:solidFill>
                  <a:srgbClr val="000000"/>
                </a:solidFill>
              </a:rPr>
              <a:t>Рішення ЄСПЛ “Вєрєнцов проти України”</a:t>
            </a:r>
            <a:endParaRPr sz="18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Shape 159"/>
          <p:cNvSpPr txBox="1"/>
          <p:nvPr>
            <p:ph type="ctrTitle"/>
          </p:nvPr>
        </p:nvSpPr>
        <p:spPr>
          <a:xfrm>
            <a:off x="411175" y="644300"/>
            <a:ext cx="8282400" cy="2109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uk"/>
              <a:t>Нема права, яке можна порушити</a:t>
            </a:r>
            <a:endParaRPr/>
          </a:p>
        </p:txBody>
      </p:sp>
      <p:sp>
        <p:nvSpPr>
          <p:cNvPr id="160" name="Shape 160"/>
          <p:cNvSpPr txBox="1"/>
          <p:nvPr>
            <p:ph idx="1" type="subTitle"/>
          </p:nvPr>
        </p:nvSpPr>
        <p:spPr>
          <a:xfrm>
            <a:off x="411175" y="3398250"/>
            <a:ext cx="8282400" cy="1260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uk" sz="4800"/>
              <a:t>Нема правопорушення </a:t>
            </a:r>
            <a:endParaRPr sz="48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 txBox="1"/>
          <p:nvPr/>
        </p:nvSpPr>
        <p:spPr>
          <a:xfrm>
            <a:off x="215775" y="1938675"/>
            <a:ext cx="8799300" cy="1061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 sz="45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Nulla poena sine lege</a:t>
            </a:r>
            <a:endParaRPr sz="4500">
              <a:solidFill>
                <a:srgbClr val="FFFFFF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pic>
        <p:nvPicPr>
          <p:cNvPr id="166" name="Shape 166"/>
          <p:cNvPicPr preferRelativeResize="0"/>
          <p:nvPr/>
        </p:nvPicPr>
        <p:blipFill rotWithShape="1">
          <a:blip r:embed="rId3">
            <a:alphaModFix/>
          </a:blip>
          <a:srcRect b="0" l="0" r="79244" t="0"/>
          <a:stretch/>
        </p:blipFill>
        <p:spPr>
          <a:xfrm>
            <a:off x="4152700" y="4019441"/>
            <a:ext cx="838600" cy="813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/>
          <p:nvPr>
            <p:ph idx="4294967295" type="title"/>
          </p:nvPr>
        </p:nvSpPr>
        <p:spPr>
          <a:xfrm>
            <a:off x="283350" y="310475"/>
            <a:ext cx="8480400" cy="319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 sz="2400">
                <a:solidFill>
                  <a:srgbClr val="FFFFFF"/>
                </a:solidFill>
              </a:rPr>
              <a:t>Носіння, зберігання, придбання, передача чи збут вогнепальної зброї (крім гладкоствольної мисливської), бойових припасів, вибухових речовин або вибухових пристроїв без передбаченого </a:t>
            </a:r>
            <a:r>
              <a:rPr lang="uk" sz="2400">
                <a:solidFill>
                  <a:srgbClr val="000000"/>
                </a:solidFill>
              </a:rPr>
              <a:t>законом дозволу</a:t>
            </a:r>
            <a:r>
              <a:rPr lang="uk" sz="2400">
                <a:solidFill>
                  <a:srgbClr val="FFFFFF"/>
                </a:solidFill>
              </a:rPr>
              <a:t> -</a:t>
            </a:r>
            <a:br>
              <a:rPr lang="uk" sz="2400">
                <a:solidFill>
                  <a:srgbClr val="FFFFFF"/>
                </a:solidFill>
              </a:rPr>
            </a:br>
            <a:br>
              <a:rPr lang="uk" sz="2400">
                <a:solidFill>
                  <a:srgbClr val="FFFFFF"/>
                </a:solidFill>
              </a:rPr>
            </a:br>
            <a:r>
              <a:rPr lang="uk" sz="1800">
                <a:solidFill>
                  <a:srgbClr val="FFFFFF"/>
                </a:solidFill>
              </a:rPr>
              <a:t>караються позбавленням волі на строк від трьох до семи років</a:t>
            </a:r>
            <a:endParaRPr sz="1800">
              <a:solidFill>
                <a:srgbClr val="FFFFFF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FFFFFF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FFFFFF"/>
              </a:solidFill>
            </a:endParaRPr>
          </a:p>
        </p:txBody>
      </p:sp>
      <p:sp>
        <p:nvSpPr>
          <p:cNvPr id="69" name="Shape 69"/>
          <p:cNvSpPr txBox="1"/>
          <p:nvPr/>
        </p:nvSpPr>
        <p:spPr>
          <a:xfrm>
            <a:off x="2705725" y="3503000"/>
            <a:ext cx="3780300" cy="1151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 sz="3600">
                <a:latin typeface="Oswald"/>
                <a:ea typeface="Oswald"/>
                <a:cs typeface="Oswald"/>
                <a:sym typeface="Oswald"/>
              </a:rPr>
              <a:t>ч. 1 ст. 263 КК</a:t>
            </a:r>
            <a:endParaRPr sz="36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 txBox="1"/>
          <p:nvPr>
            <p:ph type="title"/>
          </p:nvPr>
        </p:nvSpPr>
        <p:spPr>
          <a:xfrm>
            <a:off x="918200" y="1939301"/>
            <a:ext cx="7646400" cy="1111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 sz="3600">
                <a:solidFill>
                  <a:schemeClr val="dk1"/>
                </a:solidFill>
              </a:rPr>
              <a:t>Об</a:t>
            </a:r>
            <a:r>
              <a:rPr lang="uk" sz="3600">
                <a:solidFill>
                  <a:schemeClr val="dk1"/>
                </a:solidFill>
              </a:rPr>
              <a:t>'єкт злочину - встановлений законом дозвільний порядок цивільного обігу зброї</a:t>
            </a:r>
            <a:endParaRPr sz="36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/>
          <p:nvPr>
            <p:ph type="title"/>
          </p:nvPr>
        </p:nvSpPr>
        <p:spPr>
          <a:xfrm>
            <a:off x="311700" y="1986912"/>
            <a:ext cx="8520600" cy="135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uk"/>
              <a:t>Чим встановлено</a:t>
            </a:r>
            <a:r>
              <a:rPr lang="uk"/>
              <a:t> порядок цивільного обігу зброї?</a:t>
            </a:r>
            <a:endParaRPr/>
          </a:p>
        </p:txBody>
      </p:sp>
      <p:sp>
        <p:nvSpPr>
          <p:cNvPr id="80" name="Shape 80"/>
          <p:cNvSpPr txBox="1"/>
          <p:nvPr/>
        </p:nvSpPr>
        <p:spPr>
          <a:xfrm>
            <a:off x="532650" y="1986900"/>
            <a:ext cx="8078700" cy="85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/>
          <p:nvPr>
            <p:ph type="ctrTitle"/>
          </p:nvPr>
        </p:nvSpPr>
        <p:spPr>
          <a:xfrm>
            <a:off x="411175" y="337525"/>
            <a:ext cx="8282400" cy="2415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uk" sz="2400"/>
              <a:t>НАКАЗ МВС 21.08.98  № 622</a:t>
            </a:r>
            <a:endParaRPr sz="2400"/>
          </a:p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uk" sz="2400"/>
              <a:t>Про затвердження Інструкції про порядок виготовлення, придбання, зберігання, обліку, перевезення та використання вогнепальної, пневматичної, холодної і охолощеної зброї ...</a:t>
            </a:r>
            <a:endParaRPr sz="2400"/>
          </a:p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</p:txBody>
      </p:sp>
      <p:sp>
        <p:nvSpPr>
          <p:cNvPr id="86" name="Shape 86"/>
          <p:cNvSpPr txBox="1"/>
          <p:nvPr>
            <p:ph idx="1" type="subTitle"/>
          </p:nvPr>
        </p:nvSpPr>
        <p:spPr>
          <a:xfrm>
            <a:off x="1523000" y="3398250"/>
            <a:ext cx="5438700" cy="1260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uk" sz="2000"/>
              <a:t>              П О С Т А Н О В А </a:t>
            </a:r>
            <a:br>
              <a:rPr lang="uk" sz="2000"/>
            </a:br>
            <a:r>
              <a:rPr lang="uk" sz="2000"/>
              <a:t>            ВЕРХОВНОЇ РАДИ УКРАЇНИ </a:t>
            </a:r>
            <a:br>
              <a:rPr lang="uk" sz="2000"/>
            </a:br>
            <a:r>
              <a:rPr lang="uk" sz="2000"/>
              <a:t>            Про право власності на окремі види майна</a:t>
            </a:r>
            <a:endParaRPr sz="2000"/>
          </a:p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uk" sz="2000"/>
              <a:t>             1992 року</a:t>
            </a:r>
            <a:endParaRPr sz="20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Shape 91"/>
          <p:cNvPicPr preferRelativeResize="0"/>
          <p:nvPr/>
        </p:nvPicPr>
        <p:blipFill rotWithShape="1">
          <a:blip r:embed="rId3">
            <a:alphaModFix/>
          </a:blip>
          <a:srcRect b="0" l="2144" r="2097" t="0"/>
          <a:stretch/>
        </p:blipFill>
        <p:spPr>
          <a:xfrm>
            <a:off x="924138" y="152400"/>
            <a:ext cx="7295726" cy="4838699"/>
          </a:xfrm>
          <a:prstGeom prst="rect">
            <a:avLst/>
          </a:prstGeom>
          <a:noFill/>
          <a:ln cap="flat" cmpd="sng" w="9525">
            <a:solidFill>
              <a:srgbClr val="4A86E8"/>
            </a:solidFill>
            <a:prstDash val="solid"/>
            <a:round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Shape 96"/>
          <p:cNvPicPr preferRelativeResize="0"/>
          <p:nvPr/>
        </p:nvPicPr>
        <p:blipFill rotWithShape="1">
          <a:blip r:embed="rId3">
            <a:alphaModFix/>
          </a:blip>
          <a:srcRect b="19762" l="1647" r="5776" t="0"/>
          <a:stretch/>
        </p:blipFill>
        <p:spPr>
          <a:xfrm>
            <a:off x="255125" y="152400"/>
            <a:ext cx="8582423" cy="4554149"/>
          </a:xfrm>
          <a:prstGeom prst="rect">
            <a:avLst/>
          </a:prstGeom>
          <a:noFill/>
          <a:ln cap="flat" cmpd="sng" w="9525">
            <a:solidFill>
              <a:srgbClr val="4A86E8"/>
            </a:solidFill>
            <a:prstDash val="solid"/>
            <a:round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 txBox="1"/>
          <p:nvPr>
            <p:ph type="ctrTitle"/>
          </p:nvPr>
        </p:nvSpPr>
        <p:spPr>
          <a:xfrm>
            <a:off x="430800" y="373224"/>
            <a:ext cx="8282400" cy="2109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 sz="3600"/>
              <a:t>П</a:t>
            </a:r>
            <a:r>
              <a:rPr lang="uk" sz="3600"/>
              <a:t>равовий режим власності визначається виключно законами України</a:t>
            </a:r>
            <a:endParaRPr sz="3600"/>
          </a:p>
        </p:txBody>
      </p:sp>
      <p:sp>
        <p:nvSpPr>
          <p:cNvPr id="102" name="Shape 102"/>
          <p:cNvSpPr txBox="1"/>
          <p:nvPr>
            <p:ph idx="1" type="subTitle"/>
          </p:nvPr>
        </p:nvSpPr>
        <p:spPr>
          <a:xfrm>
            <a:off x="411175" y="3398250"/>
            <a:ext cx="8282400" cy="1260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uk"/>
              <a:t>Стаття 92 Конституції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7" name="Shape 107"/>
          <p:cNvPicPr preferRelativeResize="0"/>
          <p:nvPr/>
        </p:nvPicPr>
        <p:blipFill rotWithShape="1">
          <a:blip r:embed="rId3">
            <a:alphaModFix/>
          </a:blip>
          <a:srcRect b="9600" l="11610" r="8973" t="0"/>
          <a:stretch/>
        </p:blipFill>
        <p:spPr>
          <a:xfrm>
            <a:off x="236550" y="2453100"/>
            <a:ext cx="5032225" cy="2690425"/>
          </a:xfrm>
          <a:prstGeom prst="rect">
            <a:avLst/>
          </a:prstGeom>
          <a:noFill/>
          <a:ln>
            <a:noFill/>
          </a:ln>
        </p:spPr>
      </p:pic>
      <p:sp>
        <p:nvSpPr>
          <p:cNvPr id="108" name="Shape 108"/>
          <p:cNvSpPr txBox="1"/>
          <p:nvPr>
            <p:ph idx="4294967295" type="subTitle"/>
          </p:nvPr>
        </p:nvSpPr>
        <p:spPr>
          <a:xfrm>
            <a:off x="236550" y="337800"/>
            <a:ext cx="8670900" cy="175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 sz="5700">
                <a:solidFill>
                  <a:srgbClr val="073763"/>
                </a:solidFill>
                <a:latin typeface="Impact"/>
                <a:ea typeface="Impact"/>
                <a:cs typeface="Impact"/>
                <a:sym typeface="Impact"/>
              </a:rPr>
              <a:t>ТАКІ РЕЧІ </a:t>
            </a:r>
            <a:endParaRPr sz="5700">
              <a:solidFill>
                <a:srgbClr val="073763"/>
              </a:solidFill>
              <a:latin typeface="Impact"/>
              <a:ea typeface="Impact"/>
              <a:cs typeface="Impact"/>
              <a:sym typeface="Impact"/>
            </a:endParaRPr>
          </a:p>
          <a:p>
            <a:pPr indent="0" lvl="0" marL="0" rtl="0" algn="ctr">
              <a:spcBef>
                <a:spcPts val="1600"/>
              </a:spcBef>
              <a:spcAft>
                <a:spcPts val="1600"/>
              </a:spcAft>
              <a:buNone/>
            </a:pPr>
            <a:r>
              <a:rPr lang="uk" sz="5700">
                <a:solidFill>
                  <a:srgbClr val="073763"/>
                </a:solidFill>
                <a:latin typeface="Impact"/>
                <a:ea typeface="Impact"/>
                <a:cs typeface="Impact"/>
                <a:sym typeface="Impact"/>
              </a:rPr>
              <a:t>НЕ ЗАБОРОНЕНІ </a:t>
            </a:r>
            <a:r>
              <a:rPr lang="uk" sz="5700">
                <a:solidFill>
                  <a:srgbClr val="CC0000"/>
                </a:solidFill>
                <a:latin typeface="Impact"/>
                <a:ea typeface="Impact"/>
                <a:cs typeface="Impact"/>
                <a:sym typeface="Impact"/>
              </a:rPr>
              <a:t>ЗАКОНОМ</a:t>
            </a:r>
            <a:endParaRPr sz="5700">
              <a:solidFill>
                <a:srgbClr val="073763"/>
              </a:solidFill>
              <a:latin typeface="Impact"/>
              <a:ea typeface="Impact"/>
              <a:cs typeface="Impact"/>
              <a:sym typeface="Impac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Modern Writer">
  <a:themeElements>
    <a:clrScheme name="Modern Writer">
      <a:dk1>
        <a:srgbClr val="E91D63"/>
      </a:dk1>
      <a:lt1>
        <a:srgbClr val="FFFFFF"/>
      </a:lt1>
      <a:dk2>
        <a:srgbClr val="424242"/>
      </a:dk2>
      <a:lt2>
        <a:srgbClr val="999999"/>
      </a:lt2>
      <a:accent1>
        <a:srgbClr val="607D8B"/>
      </a:accent1>
      <a:accent2>
        <a:srgbClr val="673AB7"/>
      </a:accent2>
      <a:accent3>
        <a:srgbClr val="9C26B0"/>
      </a:accent3>
      <a:accent4>
        <a:srgbClr val="0090AC"/>
      </a:accent4>
      <a:accent5>
        <a:srgbClr val="01AFD1"/>
      </a:accent5>
      <a:accent6>
        <a:srgbClr val="F8E71C"/>
      </a:accent6>
      <a:hlink>
        <a:srgbClr val="01AFD1"/>
      </a:hlink>
      <a:folHlink>
        <a:srgbClr val="01AFD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