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91" r:id="rId2"/>
    <p:sldId id="349" r:id="rId3"/>
    <p:sldId id="322" r:id="rId4"/>
    <p:sldId id="336" r:id="rId5"/>
    <p:sldId id="344" r:id="rId6"/>
    <p:sldId id="351" r:id="rId7"/>
    <p:sldId id="345" r:id="rId8"/>
    <p:sldId id="347" r:id="rId9"/>
    <p:sldId id="350" r:id="rId10"/>
    <p:sldId id="348" r:id="rId11"/>
    <p:sldId id="346" r:id="rId12"/>
    <p:sldId id="352" r:id="rId13"/>
    <p:sldId id="343"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635C5B"/>
    <a:srgbClr val="D9D7D3"/>
    <a:srgbClr val="CFCDC9"/>
    <a:srgbClr val="BA0C2F"/>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6" d="100"/>
          <a:sy n="86" d="100"/>
        </p:scale>
        <p:origin x="96" y="1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64D9E48-5E7F-D24C-87D5-695B18367D24}" type="datetimeFigureOut">
              <a:rPr lang="en-US" smtClean="0"/>
              <a:t>9/8/2017</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86357CE-B3EB-1B4A-84E5-C1E2DF427ABD}" type="datetimeFigureOut">
              <a:rPr lang="en-US" smtClean="0"/>
              <a:t>9/8/2017</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9/8/2017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9/8/2017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9/8/2017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9/8/2017</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9/8/2017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9/8/2017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9/8/2017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9/8/2017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9/8/2017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9/8/2017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9/8/2017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9/8/2017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9/8/2017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9/8/2017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9/8/2017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9/8/2017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9/8/2017</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dvaugh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uk-UA" dirty="0"/>
              <a:t>10/5/2016</a:t>
            </a:r>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dirty="0"/>
          </a:p>
        </p:txBody>
      </p:sp>
      <p:sp>
        <p:nvSpPr>
          <p:cNvPr id="12" name="Title 11"/>
          <p:cNvSpPr>
            <a:spLocks noGrp="1"/>
          </p:cNvSpPr>
          <p:nvPr>
            <p:ph type="ctrTitle"/>
          </p:nvPr>
        </p:nvSpPr>
        <p:spPr/>
        <p:txBody>
          <a:bodyPr>
            <a:noAutofit/>
          </a:bodyPr>
          <a:lstStyle/>
          <a:p>
            <a:r>
              <a:rPr lang="uk-UA" sz="4000" dirty="0"/>
              <a:t>Суди та альтернативне вирішення спорів в США і </a:t>
            </a:r>
            <a:r>
              <a:rPr lang="uk-UA" sz="4000" dirty="0" smtClean="0"/>
              <a:t>Україні</a:t>
            </a:r>
            <a:endParaRPr lang="en-US" sz="4000" dirty="0">
              <a:solidFill>
                <a:srgbClr val="000000"/>
              </a:solidFill>
            </a:endParaRPr>
          </a:p>
        </p:txBody>
      </p:sp>
      <p:sp>
        <p:nvSpPr>
          <p:cNvPr id="13" name="Subtitle 12"/>
          <p:cNvSpPr>
            <a:spLocks noGrp="1"/>
          </p:cNvSpPr>
          <p:nvPr>
            <p:ph type="subTitle" idx="1"/>
          </p:nvPr>
        </p:nvSpPr>
        <p:spPr>
          <a:xfrm>
            <a:off x="685800" y="4114800"/>
            <a:ext cx="4114800" cy="1600200"/>
          </a:xfrm>
        </p:spPr>
        <p:txBody>
          <a:bodyPr>
            <a:normAutofit lnSpcReduction="10000"/>
          </a:bodyPr>
          <a:lstStyle/>
          <a:p>
            <a:r>
              <a:rPr lang="uk-UA" dirty="0"/>
              <a:t>Девід Майкл Вон</a:t>
            </a:r>
            <a:r>
              <a:rPr lang="en-US" dirty="0"/>
              <a:t>, </a:t>
            </a:r>
            <a:r>
              <a:rPr lang="uk-UA" dirty="0"/>
              <a:t>адвокат</a:t>
            </a:r>
            <a:endParaRPr lang="en-US" dirty="0"/>
          </a:p>
          <a:p>
            <a:r>
              <a:rPr lang="uk-UA" dirty="0"/>
              <a:t>Керівник програми</a:t>
            </a:r>
            <a:endParaRPr lang="en-US" dirty="0"/>
          </a:p>
          <a:p>
            <a:r>
              <a:rPr lang="en-US" dirty="0"/>
              <a:t>USAID </a:t>
            </a:r>
            <a:r>
              <a:rPr lang="uk-UA" dirty="0"/>
              <a:t>«Нове правосуддя»</a:t>
            </a:r>
            <a:endParaRPr lang="en-US" dirty="0"/>
          </a:p>
          <a:p>
            <a:r>
              <a:rPr lang="en-US" dirty="0"/>
              <a:t>9</a:t>
            </a:r>
            <a:r>
              <a:rPr lang="uk-UA" dirty="0"/>
              <a:t> вересня</a:t>
            </a:r>
            <a:r>
              <a:rPr lang="en-US" dirty="0"/>
              <a:t>, 2017</a:t>
            </a:r>
            <a:r>
              <a:rPr lang="uk-UA" dirty="0"/>
              <a:t> року</a:t>
            </a:r>
            <a:endParaRPr lang="en-US" dirty="0"/>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60267"/>
            <a:ext cx="7772400" cy="4572000"/>
          </a:xfrm>
        </p:spPr>
        <p:txBody>
          <a:bodyPr>
            <a:normAutofit fontScale="92500"/>
          </a:bodyPr>
          <a:lstStyle/>
          <a:p>
            <a:r>
              <a:rPr lang="uk-UA" sz="2400" dirty="0"/>
              <a:t>Проведення оцінювання механізмів АВС та вироблення  рекомендацій щодо подальшого сприяння використанню АВС </a:t>
            </a:r>
          </a:p>
          <a:p>
            <a:r>
              <a:rPr lang="uk-UA" sz="2400" dirty="0"/>
              <a:t>Сприяння </a:t>
            </a:r>
            <a:r>
              <a:rPr lang="uk-UA" sz="2400" dirty="0" smtClean="0"/>
              <a:t>прийняттю </a:t>
            </a:r>
            <a:r>
              <a:rPr lang="uk-UA" sz="2400" dirty="0"/>
              <a:t>проекту Закону «Про медіацію»</a:t>
            </a:r>
            <a:endParaRPr lang="en-US" sz="2400" dirty="0"/>
          </a:p>
          <a:p>
            <a:r>
              <a:rPr lang="uk-UA" sz="2400" dirty="0"/>
              <a:t>Підтримка професійним асоціаціям та фахівцям, що практикують </a:t>
            </a:r>
            <a:r>
              <a:rPr lang="uk-UA" sz="2400" dirty="0" smtClean="0"/>
              <a:t>АВС</a:t>
            </a:r>
            <a:endParaRPr lang="en-US" sz="2400" dirty="0"/>
          </a:p>
          <a:p>
            <a:r>
              <a:rPr lang="uk-UA" sz="2400" dirty="0"/>
              <a:t>Підвищення спроможності медіаторів у наданні послуг з медіації в судах та в центрах безоплатної правової допомоги</a:t>
            </a:r>
            <a:endParaRPr lang="en-US" sz="2400" dirty="0"/>
          </a:p>
          <a:p>
            <a:r>
              <a:rPr lang="uk-UA" sz="2400" dirty="0"/>
              <a:t>Проведення інформаційно просвітницьких кампаній щодо переваг </a:t>
            </a:r>
            <a:r>
              <a:rPr lang="uk-UA" sz="2400" dirty="0" smtClean="0"/>
              <a:t>медіації</a:t>
            </a:r>
            <a:endParaRPr lang="en-US" sz="2400" dirty="0"/>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10</a:t>
            </a:fld>
            <a:endParaRPr lang="en-US"/>
          </a:p>
        </p:txBody>
      </p:sp>
      <p:sp>
        <p:nvSpPr>
          <p:cNvPr id="6" name="Title 5"/>
          <p:cNvSpPr>
            <a:spLocks noGrp="1"/>
          </p:cNvSpPr>
          <p:nvPr>
            <p:ph type="title"/>
          </p:nvPr>
        </p:nvSpPr>
        <p:spPr>
          <a:xfrm>
            <a:off x="686104" y="417493"/>
            <a:ext cx="7772400" cy="954107"/>
          </a:xfrm>
        </p:spPr>
        <p:txBody>
          <a:bodyPr/>
          <a:lstStyle/>
          <a:p>
            <a:r>
              <a:rPr lang="uk-UA" dirty="0"/>
              <a:t>Заплановані Програмою </a:t>
            </a:r>
            <a:r>
              <a:rPr lang="en-US" dirty="0"/>
              <a:t>USAID </a:t>
            </a:r>
            <a:br>
              <a:rPr lang="en-US" dirty="0"/>
            </a:br>
            <a:r>
              <a:rPr lang="uk-UA" dirty="0"/>
              <a:t> «Нове правосуддя» заходи щодо АВС</a:t>
            </a:r>
            <a:endParaRPr lang="en-US" dirty="0"/>
          </a:p>
        </p:txBody>
      </p:sp>
      <p:sp>
        <p:nvSpPr>
          <p:cNvPr id="7" name="Rectangle 6"/>
          <p:cNvSpPr/>
          <p:nvPr/>
        </p:nvSpPr>
        <p:spPr>
          <a:xfrm>
            <a:off x="2286000" y="2274838"/>
            <a:ext cx="4572000" cy="369332"/>
          </a:xfrm>
          <a:prstGeom prst="rect">
            <a:avLst/>
          </a:prstGeom>
        </p:spPr>
        <p:txBody>
          <a:bodyPr>
            <a:spAutoFit/>
          </a:bodyPr>
          <a:lstStyle/>
          <a:p>
            <a:r>
              <a:rPr lang="en-US" dirty="0">
                <a:latin typeface="Times New Roman" panose="02020603050405020304" pitchFamily="18" charset="0"/>
                <a:ea typeface="Times New Roman" panose="02020603050405020304" pitchFamily="18" charset="0"/>
              </a:rPr>
              <a:t>.</a:t>
            </a:r>
            <a:endParaRPr lang="en-US"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5990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708" y="4285483"/>
            <a:ext cx="3927292" cy="2483407"/>
          </a:xfrm>
        </p:spPr>
      </p:pic>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11</a:t>
            </a:fld>
            <a:endParaRPr lang="en-US"/>
          </a:p>
        </p:txBody>
      </p:sp>
      <p:sp>
        <p:nvSpPr>
          <p:cNvPr id="6" name="Title 5"/>
          <p:cNvSpPr>
            <a:spLocks noGrp="1"/>
          </p:cNvSpPr>
          <p:nvPr>
            <p:ph type="title"/>
          </p:nvPr>
        </p:nvSpPr>
        <p:spPr>
          <a:xfrm>
            <a:off x="707875" y="500499"/>
            <a:ext cx="7772400" cy="523220"/>
          </a:xfrm>
        </p:spPr>
        <p:txBody>
          <a:bodyPr/>
          <a:lstStyle/>
          <a:p>
            <a:r>
              <a:rPr lang="uk-UA" dirty="0"/>
              <a:t>ОНЛАЙН ВРЕГУЛЮВАННЯ СПОРІВ </a:t>
            </a:r>
            <a:r>
              <a:rPr lang="en-US" dirty="0"/>
              <a:t>(O</a:t>
            </a:r>
            <a:r>
              <a:rPr lang="uk-UA" dirty="0"/>
              <a:t>ВС</a:t>
            </a:r>
            <a:r>
              <a:rPr lang="en-US"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62" y="1371600"/>
            <a:ext cx="3893838" cy="29364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455" y="1371251"/>
            <a:ext cx="4739268" cy="37313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4655585"/>
            <a:ext cx="4742049" cy="2113305"/>
          </a:xfrm>
          <a:prstGeom prst="rect">
            <a:avLst/>
          </a:prstGeom>
        </p:spPr>
      </p:pic>
    </p:spTree>
    <p:extLst>
      <p:ext uri="{BB962C8B-B14F-4D97-AF65-F5344CB8AC3E}">
        <p14:creationId xmlns:p14="http://schemas.microsoft.com/office/powerpoint/2010/main" val="131883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uk-UA" sz="2800" dirty="0"/>
          </a:p>
          <a:p>
            <a:pPr marL="0" indent="0">
              <a:buNone/>
            </a:pPr>
            <a:endParaRPr lang="uk-UA" sz="2800" dirty="0"/>
          </a:p>
          <a:p>
            <a:pPr marL="0" indent="0">
              <a:buNone/>
            </a:pPr>
            <a:r>
              <a:rPr lang="uk-UA" sz="3600" dirty="0"/>
              <a:t>             ДЯКУЮ  ЗА  </a:t>
            </a:r>
            <a:r>
              <a:rPr lang="uk-UA" sz="3600" dirty="0" smtClean="0"/>
              <a:t>УВАГУ!</a:t>
            </a:r>
            <a:endParaRPr lang="en-GB" sz="3600" dirty="0"/>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12</a:t>
            </a:fld>
            <a:endParaRPr lang="en-US"/>
          </a:p>
        </p:txBody>
      </p:sp>
      <p:sp>
        <p:nvSpPr>
          <p:cNvPr id="6" name="Title 5"/>
          <p:cNvSpPr>
            <a:spLocks noGrp="1"/>
          </p:cNvSpPr>
          <p:nvPr>
            <p:ph type="title"/>
          </p:nvPr>
        </p:nvSpPr>
        <p:spPr>
          <a:xfrm>
            <a:off x="686104" y="848380"/>
            <a:ext cx="7772400" cy="523220"/>
          </a:xfrm>
        </p:spPr>
        <p:txBody>
          <a:bodyPr/>
          <a:lstStyle/>
          <a:p>
            <a:endParaRPr lang="en-GB" dirty="0"/>
          </a:p>
        </p:txBody>
      </p:sp>
    </p:spTree>
    <p:extLst>
      <p:ext uri="{BB962C8B-B14F-4D97-AF65-F5344CB8AC3E}">
        <p14:creationId xmlns:p14="http://schemas.microsoft.com/office/powerpoint/2010/main" val="422325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uk-UA" b="1" dirty="0" smtClean="0"/>
              <a:t>Девід Майкл Вон</a:t>
            </a:r>
            <a:endParaRPr lang="uk-UA" dirty="0"/>
          </a:p>
          <a:p>
            <a:pPr marL="0" indent="0">
              <a:buNone/>
            </a:pPr>
            <a:r>
              <a:rPr lang="uk-UA" b="1" dirty="0"/>
              <a:t>Керівник </a:t>
            </a:r>
            <a:r>
              <a:rPr lang="uk-UA" b="1" dirty="0" smtClean="0"/>
              <a:t>Програми</a:t>
            </a:r>
            <a:r>
              <a:rPr lang="en-US" b="1" dirty="0" smtClean="0"/>
              <a:t> </a:t>
            </a:r>
            <a:r>
              <a:rPr lang="en-US" b="1" dirty="0"/>
              <a:t>USAID</a:t>
            </a:r>
            <a:r>
              <a:rPr lang="uk-UA" b="1" dirty="0"/>
              <a:t> «Нове правосуддя» </a:t>
            </a:r>
            <a:r>
              <a:rPr lang="en-US" b="1" dirty="0"/>
              <a:t>		</a:t>
            </a:r>
          </a:p>
          <a:p>
            <a:pPr marL="0" indent="0">
              <a:buNone/>
            </a:pPr>
            <a:r>
              <a:rPr lang="uk-UA" b="1" dirty="0" smtClean="0"/>
              <a:t>Тел.</a:t>
            </a:r>
            <a:r>
              <a:rPr lang="en-US" b="1" dirty="0" smtClean="0"/>
              <a:t>: </a:t>
            </a:r>
            <a:r>
              <a:rPr lang="en-US" b="1" dirty="0"/>
              <a:t>+38 (067) 403-1952, </a:t>
            </a:r>
            <a:endParaRPr lang="uk-UA" b="1" dirty="0" smtClean="0"/>
          </a:p>
          <a:p>
            <a:pPr marL="0" indent="0">
              <a:buNone/>
            </a:pPr>
            <a:r>
              <a:rPr lang="uk-UA" b="1" dirty="0"/>
              <a:t>Електронна адреса</a:t>
            </a:r>
            <a:r>
              <a:rPr lang="en-US" b="1" dirty="0" smtClean="0"/>
              <a:t>: </a:t>
            </a:r>
            <a:r>
              <a:rPr lang="en-US" b="1" u="sng" dirty="0">
                <a:hlinkClick r:id="rId2"/>
              </a:rPr>
              <a:t>dvaughn@</a:t>
            </a:r>
            <a:r>
              <a:rPr lang="en-US" b="1" u="sng" dirty="0"/>
              <a:t>new-justice.com</a:t>
            </a:r>
            <a:endParaRPr lang="en-US" b="1" dirty="0"/>
          </a:p>
          <a:p>
            <a:pPr marL="0" indent="0">
              <a:buNone/>
            </a:pPr>
            <a:endParaRPr lang="en-US" dirty="0"/>
          </a:p>
          <a:p>
            <a:pPr marL="0" indent="0">
              <a:buNone/>
            </a:pPr>
            <a:r>
              <a:rPr lang="uk-UA" b="1" dirty="0" smtClean="0"/>
              <a:t>м. Київ</a:t>
            </a:r>
            <a:r>
              <a:rPr lang="uk-UA" b="1" dirty="0"/>
              <a:t>, </a:t>
            </a:r>
            <a:r>
              <a:rPr lang="uk-UA" b="1" dirty="0" smtClean="0"/>
              <a:t>вул</a:t>
            </a:r>
            <a:r>
              <a:rPr lang="uk-UA" b="1" dirty="0"/>
              <a:t>. Івана Франка, 36, офіс </a:t>
            </a:r>
            <a:r>
              <a:rPr lang="uk-UA" b="1" dirty="0" smtClean="0"/>
              <a:t>3, </a:t>
            </a:r>
            <a:r>
              <a:rPr lang="en-US" b="1" dirty="0" smtClean="0"/>
              <a:t>01030</a:t>
            </a:r>
            <a:endParaRPr lang="en-US" b="1" dirty="0"/>
          </a:p>
          <a:p>
            <a:pPr marL="0" indent="0">
              <a:buNone/>
            </a:pPr>
            <a:r>
              <a:rPr lang="uk-UA" b="1" dirty="0" smtClean="0"/>
              <a:t>Тел./Факс</a:t>
            </a:r>
            <a:r>
              <a:rPr lang="en-US" b="1" dirty="0" smtClean="0"/>
              <a:t>: </a:t>
            </a:r>
            <a:r>
              <a:rPr lang="en-US" b="1" dirty="0"/>
              <a:t>+38 (044) 581-3303</a:t>
            </a:r>
            <a:endParaRPr lang="en-US" dirty="0"/>
          </a:p>
          <a:p>
            <a:pPr marL="0" indent="0">
              <a:buNone/>
            </a:pPr>
            <a:r>
              <a:rPr lang="uk-UA" b="1" dirty="0" smtClean="0"/>
              <a:t>Електронна адреса</a:t>
            </a:r>
            <a:r>
              <a:rPr lang="en-US" b="1" dirty="0" smtClean="0"/>
              <a:t>: office@new-justice.com</a:t>
            </a:r>
            <a:endParaRPr lang="en-US" dirty="0"/>
          </a:p>
        </p:txBody>
      </p:sp>
      <p:sp>
        <p:nvSpPr>
          <p:cNvPr id="3" name="Дата 2"/>
          <p:cNvSpPr>
            <a:spLocks noGrp="1"/>
          </p:cNvSpPr>
          <p:nvPr>
            <p:ph type="dt" sz="half" idx="2"/>
          </p:nvPr>
        </p:nvSpPr>
        <p:spPr/>
        <p:txBody>
          <a:bodyPr/>
          <a:lstStyle/>
          <a:p>
            <a:fld id="{414FB1AD-D69E-B741-965A-0BAE826C2FA6}" type="datetime1">
              <a:rPr lang="en-US" smtClean="0"/>
              <a:pPr/>
              <a:t>9/8/2017</a:t>
            </a:fld>
            <a:endParaRPr lang="en-US"/>
          </a:p>
        </p:txBody>
      </p:sp>
      <p:sp>
        <p:nvSpPr>
          <p:cNvPr id="5" name="Номер слайда 4"/>
          <p:cNvSpPr>
            <a:spLocks noGrp="1"/>
          </p:cNvSpPr>
          <p:nvPr>
            <p:ph type="sldNum" sz="quarter" idx="4"/>
          </p:nvPr>
        </p:nvSpPr>
        <p:spPr/>
        <p:txBody>
          <a:bodyPr/>
          <a:lstStyle/>
          <a:p>
            <a:fld id="{42782948-4DBE-204D-AB9E-B65E067054AE}" type="slidenum">
              <a:rPr lang="en-US" smtClean="0"/>
              <a:pPr/>
              <a:t>13</a:t>
            </a:fld>
            <a:endParaRPr lang="en-US"/>
          </a:p>
        </p:txBody>
      </p:sp>
      <p:sp>
        <p:nvSpPr>
          <p:cNvPr id="6" name="Заголовок 5"/>
          <p:cNvSpPr>
            <a:spLocks noGrp="1"/>
          </p:cNvSpPr>
          <p:nvPr>
            <p:ph type="title"/>
          </p:nvPr>
        </p:nvSpPr>
        <p:spPr>
          <a:xfrm>
            <a:off x="686104" y="848380"/>
            <a:ext cx="7772400" cy="523220"/>
          </a:xfrm>
        </p:spPr>
        <p:txBody>
          <a:bodyPr/>
          <a:lstStyle/>
          <a:p>
            <a:r>
              <a:rPr lang="uk-UA" dirty="0"/>
              <a:t>Контактна інформація</a:t>
            </a:r>
            <a:endParaRPr lang="en-US" dirty="0"/>
          </a:p>
        </p:txBody>
      </p:sp>
      <p:sp>
        <p:nvSpPr>
          <p:cNvPr id="7" name="Нижний колонтитул 3"/>
          <p:cNvSpPr>
            <a:spLocks noGrp="1"/>
          </p:cNvSpPr>
          <p:nvPr>
            <p:ph type="ftr" sz="quarter" idx="3"/>
          </p:nvPr>
        </p:nvSpPr>
        <p:spPr>
          <a:xfrm>
            <a:off x="3124200" y="6520933"/>
            <a:ext cx="2895600" cy="184666"/>
          </a:xfrm>
        </p:spPr>
        <p:txBody>
          <a:bodyPr/>
          <a:lstStyle/>
          <a:p>
            <a:endParaRPr lang="en-US" dirty="0"/>
          </a:p>
        </p:txBody>
      </p:sp>
    </p:spTree>
    <p:extLst>
      <p:ext uri="{BB962C8B-B14F-4D97-AF65-F5344CB8AC3E}">
        <p14:creationId xmlns:p14="http://schemas.microsoft.com/office/powerpoint/2010/main" val="44988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772400" cy="5105400"/>
          </a:xfrm>
        </p:spPr>
        <p:txBody>
          <a:bodyPr>
            <a:normAutofit fontScale="85000" lnSpcReduction="20000"/>
          </a:bodyPr>
          <a:lstStyle/>
          <a:p>
            <a:r>
              <a:rPr lang="uk-UA" sz="2800" dirty="0"/>
              <a:t>Суди та АВС в США</a:t>
            </a:r>
            <a:endParaRPr lang="en-US" sz="2800" dirty="0"/>
          </a:p>
          <a:p>
            <a:pPr lvl="1"/>
            <a:r>
              <a:rPr lang="uk-UA" sz="2800" dirty="0"/>
              <a:t>Механізми АВС в суді</a:t>
            </a:r>
            <a:endParaRPr lang="en-US" sz="2800" dirty="0"/>
          </a:p>
          <a:p>
            <a:pPr lvl="1"/>
            <a:r>
              <a:rPr lang="uk-UA" sz="2800" dirty="0"/>
              <a:t>Переваги АВС</a:t>
            </a:r>
            <a:endParaRPr lang="en-US" sz="2800" dirty="0"/>
          </a:p>
          <a:p>
            <a:pPr lvl="1"/>
            <a:r>
              <a:rPr lang="uk-UA" sz="2800" dirty="0" smtClean="0"/>
              <a:t>Виконання і дотримання</a:t>
            </a:r>
            <a:endParaRPr lang="uk-UA" sz="2800" dirty="0"/>
          </a:p>
          <a:p>
            <a:pPr lvl="1"/>
            <a:r>
              <a:rPr lang="uk-UA" sz="2800" dirty="0"/>
              <a:t>Етичні </a:t>
            </a:r>
            <a:r>
              <a:rPr lang="en-US" sz="2800" dirty="0"/>
              <a:t> </a:t>
            </a:r>
            <a:r>
              <a:rPr lang="uk-UA" sz="2800" dirty="0"/>
              <a:t>питання </a:t>
            </a:r>
            <a:endParaRPr lang="en-US" sz="2800" dirty="0"/>
          </a:p>
          <a:p>
            <a:pPr lvl="1"/>
            <a:r>
              <a:rPr lang="uk-UA" sz="2800" dirty="0"/>
              <a:t>Фактори успіху</a:t>
            </a:r>
            <a:endParaRPr lang="en-US" sz="2800" dirty="0"/>
          </a:p>
          <a:p>
            <a:r>
              <a:rPr lang="uk-UA" sz="2800" dirty="0"/>
              <a:t>Суди і АВС</a:t>
            </a:r>
            <a:r>
              <a:rPr lang="en-US" sz="2800" dirty="0"/>
              <a:t> </a:t>
            </a:r>
            <a:r>
              <a:rPr lang="uk-UA" sz="2800" dirty="0"/>
              <a:t>в Україні</a:t>
            </a:r>
            <a:endParaRPr lang="en-US" sz="2800" dirty="0"/>
          </a:p>
          <a:p>
            <a:pPr lvl="1"/>
            <a:r>
              <a:rPr lang="uk-UA" sz="2800" dirty="0"/>
              <a:t>Пілотні проекти</a:t>
            </a:r>
            <a:endParaRPr lang="en-US" sz="2800" dirty="0"/>
          </a:p>
          <a:p>
            <a:pPr lvl="1"/>
            <a:r>
              <a:rPr lang="uk-UA" sz="2800" dirty="0"/>
              <a:t>Законодавчі зміни</a:t>
            </a:r>
            <a:endParaRPr lang="en-US" sz="2800" dirty="0"/>
          </a:p>
          <a:p>
            <a:r>
              <a:rPr lang="uk-UA" sz="2800" dirty="0"/>
              <a:t>Заходи програми «Нове правосуддя» щодо АВС</a:t>
            </a:r>
            <a:endParaRPr lang="en-US" sz="2800" dirty="0"/>
          </a:p>
          <a:p>
            <a:r>
              <a:rPr lang="uk-UA" sz="2800" dirty="0"/>
              <a:t>Онлайн врегулювання спорів</a:t>
            </a:r>
            <a:endParaRPr lang="en-US" sz="2800" dirty="0"/>
          </a:p>
          <a:p>
            <a:pPr marL="0" indent="0">
              <a:buNone/>
            </a:pPr>
            <a:endParaRPr lang="en-US" dirty="0"/>
          </a:p>
          <a:p>
            <a:endParaRPr lang="en-US" dirty="0"/>
          </a:p>
          <a:p>
            <a:endParaRPr lang="en-US" dirty="0"/>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2</a:t>
            </a:fld>
            <a:endParaRPr lang="en-US"/>
          </a:p>
        </p:txBody>
      </p:sp>
      <p:sp>
        <p:nvSpPr>
          <p:cNvPr id="6" name="Title 5"/>
          <p:cNvSpPr>
            <a:spLocks noGrp="1"/>
          </p:cNvSpPr>
          <p:nvPr>
            <p:ph type="title"/>
          </p:nvPr>
        </p:nvSpPr>
        <p:spPr>
          <a:xfrm>
            <a:off x="686104" y="848380"/>
            <a:ext cx="7772400" cy="523220"/>
          </a:xfrm>
        </p:spPr>
        <p:txBody>
          <a:bodyPr/>
          <a:lstStyle/>
          <a:p>
            <a:r>
              <a:rPr lang="uk-UA" dirty="0"/>
              <a:t>ОГЛЯД</a:t>
            </a:r>
            <a:endParaRPr lang="en-US" dirty="0"/>
          </a:p>
        </p:txBody>
      </p:sp>
    </p:spTree>
    <p:extLst>
      <p:ext uri="{BB962C8B-B14F-4D97-AF65-F5344CB8AC3E}">
        <p14:creationId xmlns:p14="http://schemas.microsoft.com/office/powerpoint/2010/main" val="224790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Autofit/>
          </a:bodyPr>
          <a:lstStyle/>
          <a:p>
            <a:r>
              <a:rPr lang="uk-UA" sz="3200" dirty="0" err="1"/>
              <a:t>Присудова</a:t>
            </a:r>
            <a:r>
              <a:rPr lang="uk-UA" sz="3200" dirty="0"/>
              <a:t> медіація</a:t>
            </a:r>
            <a:endParaRPr lang="en-US" sz="3200" dirty="0"/>
          </a:p>
          <a:p>
            <a:r>
              <a:rPr lang="uk-UA" sz="3200" dirty="0" err="1"/>
              <a:t>Присудовий</a:t>
            </a:r>
            <a:r>
              <a:rPr lang="uk-UA" sz="3200" dirty="0"/>
              <a:t> арбітраж</a:t>
            </a:r>
            <a:endParaRPr lang="en-US" sz="3200" dirty="0"/>
          </a:p>
          <a:p>
            <a:r>
              <a:rPr lang="uk-UA" sz="3200" dirty="0"/>
              <a:t>Оцінка нейтральною стороною на ранній стадії</a:t>
            </a:r>
          </a:p>
          <a:p>
            <a:r>
              <a:rPr lang="uk-UA" sz="3200" dirty="0"/>
              <a:t>Спрощений суд присяжних або спрощений судовий розгляд суддею</a:t>
            </a:r>
            <a:endParaRPr lang="en-US" sz="3200" dirty="0"/>
          </a:p>
          <a:p>
            <a:r>
              <a:rPr lang="uk-UA" sz="3200" dirty="0"/>
              <a:t>Тиждень врегулювання</a:t>
            </a:r>
            <a:endParaRPr lang="en-US" sz="3200" dirty="0"/>
          </a:p>
          <a:p>
            <a:r>
              <a:rPr lang="uk-UA" sz="3200" dirty="0"/>
              <a:t>Спільна сесія </a:t>
            </a:r>
            <a:r>
              <a:rPr lang="uk-UA" sz="3200" dirty="0" smtClean="0"/>
              <a:t>по </a:t>
            </a:r>
            <a:r>
              <a:rPr lang="uk-UA" sz="3200" dirty="0"/>
              <a:t>врегулюванню</a:t>
            </a:r>
            <a:endParaRPr lang="en-US" sz="3200" dirty="0"/>
          </a:p>
        </p:txBody>
      </p:sp>
      <p:sp>
        <p:nvSpPr>
          <p:cNvPr id="4" name="Date Placeholder 3"/>
          <p:cNvSpPr>
            <a:spLocks noGrp="1"/>
          </p:cNvSpPr>
          <p:nvPr>
            <p:ph type="dt" sz="half" idx="2"/>
          </p:nvPr>
        </p:nvSpPr>
        <p:spPr/>
        <p:txBody>
          <a:bodyPr/>
          <a:lstStyle/>
          <a:p>
            <a:r>
              <a:rPr lang="uk-UA" dirty="0"/>
              <a:t>10/5/2016</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3</a:t>
            </a:fld>
            <a:endParaRPr lang="en-US"/>
          </a:p>
        </p:txBody>
      </p:sp>
      <p:sp>
        <p:nvSpPr>
          <p:cNvPr id="8" name="Title 7"/>
          <p:cNvSpPr>
            <a:spLocks noGrp="1"/>
          </p:cNvSpPr>
          <p:nvPr>
            <p:ph type="title"/>
          </p:nvPr>
        </p:nvSpPr>
        <p:spPr>
          <a:xfrm>
            <a:off x="686104" y="909935"/>
            <a:ext cx="7772400" cy="461665"/>
          </a:xfrm>
        </p:spPr>
        <p:txBody>
          <a:bodyPr/>
          <a:lstStyle/>
          <a:p>
            <a:pPr lvl="1"/>
            <a:r>
              <a:rPr lang="uk-UA" sz="2400" dirty="0">
                <a:solidFill>
                  <a:srgbClr val="C00000"/>
                </a:solidFill>
              </a:rPr>
              <a:t>МЕХАНІЗМИ АВС В СУДІ</a:t>
            </a:r>
            <a:endParaRPr lang="en-US" sz="2400" dirty="0">
              <a:solidFill>
                <a:srgbClr val="C00000"/>
              </a:solidFill>
            </a:endParaRPr>
          </a:p>
        </p:txBody>
      </p:sp>
      <p:sp>
        <p:nvSpPr>
          <p:cNvPr id="7" name="Нижний колонтитул 3"/>
          <p:cNvSpPr>
            <a:spLocks noGrp="1"/>
          </p:cNvSpPr>
          <p:nvPr>
            <p:ph type="ftr" sz="quarter" idx="3"/>
          </p:nvPr>
        </p:nvSpPr>
        <p:spPr>
          <a:xfrm>
            <a:off x="3124200" y="6520934"/>
            <a:ext cx="2895600" cy="184666"/>
          </a:xfrm>
        </p:spPr>
        <p:txBody>
          <a:bodyPr/>
          <a:lstStyle/>
          <a:p>
            <a:endParaRPr lang="en-US" dirty="0"/>
          </a:p>
        </p:txBody>
      </p:sp>
    </p:spTree>
    <p:extLst>
      <p:ext uri="{BB962C8B-B14F-4D97-AF65-F5344CB8AC3E}">
        <p14:creationId xmlns:p14="http://schemas.microsoft.com/office/powerpoint/2010/main" val="335047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2"/>
          </p:nvPr>
        </p:nvSpPr>
        <p:spPr/>
        <p:txBody>
          <a:bodyPr/>
          <a:lstStyle/>
          <a:p>
            <a:r>
              <a:rPr lang="uk-UA" dirty="0"/>
              <a:t>10/5/2016</a:t>
            </a:r>
            <a:endParaRPr lang="en-US" dirty="0"/>
          </a:p>
        </p:txBody>
      </p:sp>
      <p:sp>
        <p:nvSpPr>
          <p:cNvPr id="5" name="Номер слайда 4"/>
          <p:cNvSpPr>
            <a:spLocks noGrp="1"/>
          </p:cNvSpPr>
          <p:nvPr>
            <p:ph type="sldNum" sz="quarter" idx="4"/>
          </p:nvPr>
        </p:nvSpPr>
        <p:spPr/>
        <p:txBody>
          <a:bodyPr/>
          <a:lstStyle/>
          <a:p>
            <a:fld id="{42782948-4DBE-204D-AB9E-B65E067054AE}" type="slidenum">
              <a:rPr lang="en-US" smtClean="0"/>
              <a:pPr/>
              <a:t>4</a:t>
            </a:fld>
            <a:endParaRPr lang="en-US"/>
          </a:p>
        </p:txBody>
      </p:sp>
      <p:sp>
        <p:nvSpPr>
          <p:cNvPr id="6" name="Заголовок 5"/>
          <p:cNvSpPr>
            <a:spLocks noGrp="1"/>
          </p:cNvSpPr>
          <p:nvPr>
            <p:ph type="title"/>
          </p:nvPr>
        </p:nvSpPr>
        <p:spPr>
          <a:xfrm>
            <a:off x="533400" y="902613"/>
            <a:ext cx="7772400" cy="523220"/>
          </a:xfrm>
        </p:spPr>
        <p:txBody>
          <a:bodyPr/>
          <a:lstStyle/>
          <a:p>
            <a:r>
              <a:rPr lang="uk-UA" dirty="0"/>
              <a:t>ПЕРЕВАГИ АВС</a:t>
            </a:r>
            <a:endParaRPr lang="en-US" dirty="0"/>
          </a:p>
        </p:txBody>
      </p:sp>
      <p:sp>
        <p:nvSpPr>
          <p:cNvPr id="8" name="Нижний колонтитул 3"/>
          <p:cNvSpPr>
            <a:spLocks noGrp="1"/>
          </p:cNvSpPr>
          <p:nvPr>
            <p:ph type="ftr" sz="quarter" idx="3"/>
          </p:nvPr>
        </p:nvSpPr>
        <p:spPr>
          <a:xfrm>
            <a:off x="3124200" y="6520933"/>
            <a:ext cx="2895600" cy="184666"/>
          </a:xfrm>
        </p:spPr>
        <p:txBody>
          <a:bodyPr/>
          <a:lstStyle/>
          <a:p>
            <a:endParaRPr lang="en-US" dirty="0"/>
          </a:p>
        </p:txBody>
      </p:sp>
      <p:sp>
        <p:nvSpPr>
          <p:cNvPr id="7" name="Content Placeholder 8"/>
          <p:cNvSpPr>
            <a:spLocks noGrp="1"/>
          </p:cNvSpPr>
          <p:nvPr>
            <p:ph idx="1"/>
          </p:nvPr>
        </p:nvSpPr>
        <p:spPr>
          <a:xfrm>
            <a:off x="685800" y="1600200"/>
            <a:ext cx="7772400" cy="4875213"/>
          </a:xfrm>
        </p:spPr>
        <p:txBody>
          <a:bodyPr>
            <a:noAutofit/>
          </a:bodyPr>
          <a:lstStyle/>
          <a:p>
            <a:r>
              <a:rPr lang="uk-UA" dirty="0"/>
              <a:t>Зменшується навантаження на суд і кількість нерозглянутих своєчасно справ</a:t>
            </a:r>
            <a:r>
              <a:rPr lang="en-US" dirty="0"/>
              <a:t>, </a:t>
            </a:r>
            <a:r>
              <a:rPr lang="uk-UA" dirty="0"/>
              <a:t>більш раціонально вивкористовується бюджет судової влади</a:t>
            </a:r>
            <a:r>
              <a:rPr lang="en-US" dirty="0"/>
              <a:t>.</a:t>
            </a:r>
          </a:p>
          <a:p>
            <a:r>
              <a:rPr lang="uk-UA" dirty="0"/>
              <a:t>Сторони отримують швидке вирішення спору, зазвичай в менш офіційній обстановці, ніж в суді.  В АВС можна також застосувати процедури та рішення, які більше відповідають індивідуальним потребам сторін</a:t>
            </a:r>
            <a:r>
              <a:rPr lang="en-US" dirty="0"/>
              <a:t>.</a:t>
            </a:r>
          </a:p>
          <a:p>
            <a:r>
              <a:rPr lang="uk-UA" dirty="0"/>
              <a:t>Сторони частіше залишаються задоволені результатами та процесом </a:t>
            </a:r>
            <a:r>
              <a:rPr lang="uk-UA" dirty="0" smtClean="0"/>
              <a:t>АВС, </a:t>
            </a:r>
            <a:r>
              <a:rPr lang="uk-UA" dirty="0"/>
              <a:t>ніж </a:t>
            </a:r>
            <a:r>
              <a:rPr lang="uk-UA" dirty="0" smtClean="0"/>
              <a:t>від </a:t>
            </a:r>
            <a:r>
              <a:rPr lang="uk-UA" dirty="0"/>
              <a:t>звичайного судового процесу</a:t>
            </a:r>
            <a:r>
              <a:rPr lang="en-US" dirty="0"/>
              <a:t>.</a:t>
            </a:r>
          </a:p>
          <a:p>
            <a:r>
              <a:rPr lang="uk-UA" dirty="0"/>
              <a:t>АВС дозволяє адвокатам примножити практичні </a:t>
            </a:r>
            <a:r>
              <a:rPr lang="uk-UA" dirty="0" smtClean="0"/>
              <a:t>навички</a:t>
            </a:r>
            <a:r>
              <a:rPr lang="uk-UA" dirty="0"/>
              <a:t>, виступаючи </a:t>
            </a:r>
            <a:r>
              <a:rPr lang="uk-UA" dirty="0" smtClean="0"/>
              <a:t>або </a:t>
            </a:r>
            <a:r>
              <a:rPr lang="uk-UA" dirty="0"/>
              <a:t>в ролі</a:t>
            </a:r>
            <a:r>
              <a:rPr lang="en-US" dirty="0"/>
              <a:t> </a:t>
            </a:r>
            <a:r>
              <a:rPr lang="uk-UA" dirty="0"/>
              <a:t>адвоката, або </a:t>
            </a:r>
            <a:r>
              <a:rPr lang="uk-UA" dirty="0" smtClean="0"/>
              <a:t>в </a:t>
            </a:r>
            <a:r>
              <a:rPr lang="uk-UA" dirty="0"/>
              <a:t>ролі нейтральної сторони в процедурі АВС</a:t>
            </a:r>
            <a:r>
              <a:rPr lang="en-US" dirty="0"/>
              <a:t>. </a:t>
            </a:r>
            <a:r>
              <a:rPr lang="uk-UA" dirty="0"/>
              <a:t> Адвокати в процесі АВС можуть також надавати своїм клієнтам послуги, відповідно </a:t>
            </a:r>
            <a:r>
              <a:rPr lang="uk-UA" dirty="0" smtClean="0"/>
              <a:t>до </a:t>
            </a:r>
            <a:r>
              <a:rPr lang="uk-UA" dirty="0"/>
              <a:t>типу проблем, які вирішуються.</a:t>
            </a:r>
            <a:endParaRPr lang="en-US" dirty="0"/>
          </a:p>
        </p:txBody>
      </p:sp>
    </p:spTree>
    <p:extLst>
      <p:ext uri="{BB962C8B-B14F-4D97-AF65-F5344CB8AC3E}">
        <p14:creationId xmlns:p14="http://schemas.microsoft.com/office/powerpoint/2010/main" val="206207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uk-UA" sz="3200" dirty="0"/>
              <a:t>Прийняті рішення в процесі присудового АВС та досягнуті угоди не є обов</a:t>
            </a:r>
            <a:r>
              <a:rPr lang="en-US" sz="3200" dirty="0"/>
              <a:t>’</a:t>
            </a:r>
            <a:r>
              <a:rPr lang="uk-UA" sz="3200" dirty="0"/>
              <a:t>язковими до виконання, якщо сторони не домовилися про їх обовязковість</a:t>
            </a:r>
            <a:r>
              <a:rPr lang="en-US" sz="3200" dirty="0"/>
              <a:t>.</a:t>
            </a:r>
          </a:p>
          <a:p>
            <a:r>
              <a:rPr lang="uk-UA" sz="3200" dirty="0"/>
              <a:t>В разі досягнення домовленості про  обов</a:t>
            </a:r>
            <a:r>
              <a:rPr lang="en-US" sz="3200" dirty="0"/>
              <a:t>’</a:t>
            </a:r>
            <a:r>
              <a:rPr lang="uk-UA" sz="3200" dirty="0"/>
              <a:t>язковість, це скріплюється </a:t>
            </a:r>
            <a:r>
              <a:rPr lang="uk-UA" sz="3200" dirty="0" smtClean="0"/>
              <a:t>підписами </a:t>
            </a:r>
            <a:r>
              <a:rPr lang="uk-UA" sz="3200" dirty="0"/>
              <a:t>сторін </a:t>
            </a:r>
            <a:r>
              <a:rPr lang="uk-UA" sz="3200" dirty="0" smtClean="0"/>
              <a:t>на </a:t>
            </a:r>
            <a:r>
              <a:rPr lang="uk-UA" sz="3200" dirty="0"/>
              <a:t>угоді </a:t>
            </a:r>
            <a:r>
              <a:rPr lang="uk-UA" sz="3200" dirty="0" smtClean="0"/>
              <a:t>і </a:t>
            </a:r>
            <a:r>
              <a:rPr lang="uk-UA" sz="3200" dirty="0"/>
              <a:t>вона </a:t>
            </a:r>
            <a:r>
              <a:rPr lang="uk-UA" sz="3200" dirty="0" smtClean="0"/>
              <a:t>стає </a:t>
            </a:r>
            <a:r>
              <a:rPr lang="uk-UA" sz="3200" dirty="0" err="1" smtClean="0"/>
              <a:t>обов</a:t>
            </a:r>
            <a:r>
              <a:rPr lang="en-US" sz="3200" dirty="0"/>
              <a:t>’</a:t>
            </a:r>
            <a:r>
              <a:rPr lang="uk-UA" sz="3200" dirty="0"/>
              <a:t>язковим до виконання документом, як і будь-яка інша угода</a:t>
            </a:r>
            <a:r>
              <a:rPr lang="en-US" sz="3200" dirty="0"/>
              <a:t>. </a:t>
            </a:r>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5</a:t>
            </a:fld>
            <a:endParaRPr lang="en-US"/>
          </a:p>
        </p:txBody>
      </p:sp>
      <p:sp>
        <p:nvSpPr>
          <p:cNvPr id="6" name="Title 5"/>
          <p:cNvSpPr>
            <a:spLocks noGrp="1"/>
          </p:cNvSpPr>
          <p:nvPr>
            <p:ph type="title"/>
          </p:nvPr>
        </p:nvSpPr>
        <p:spPr>
          <a:xfrm>
            <a:off x="686104" y="848380"/>
            <a:ext cx="7772400" cy="523220"/>
          </a:xfrm>
        </p:spPr>
        <p:txBody>
          <a:bodyPr/>
          <a:lstStyle/>
          <a:p>
            <a:r>
              <a:rPr lang="uk-UA" dirty="0" smtClean="0"/>
              <a:t>ВИКОНАННЯ</a:t>
            </a:r>
            <a:r>
              <a:rPr lang="en-US" dirty="0" smtClean="0"/>
              <a:t> i </a:t>
            </a:r>
            <a:r>
              <a:rPr lang="uk-UA" dirty="0" smtClean="0"/>
              <a:t>ДОТРИМАННЯ</a:t>
            </a:r>
            <a:endParaRPr lang="en-US" dirty="0"/>
          </a:p>
        </p:txBody>
      </p:sp>
    </p:spTree>
    <p:extLst>
      <p:ext uri="{BB962C8B-B14F-4D97-AF65-F5344CB8AC3E}">
        <p14:creationId xmlns:p14="http://schemas.microsoft.com/office/powerpoint/2010/main" val="377625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sz="3200" dirty="0"/>
              <a:t>Самовизначення сторони і добровільність участі </a:t>
            </a:r>
          </a:p>
          <a:p>
            <a:r>
              <a:rPr lang="uk-UA" sz="3200" dirty="0"/>
              <a:t>Безсторонність </a:t>
            </a:r>
          </a:p>
          <a:p>
            <a:r>
              <a:rPr lang="uk-UA" sz="3200" dirty="0"/>
              <a:t>Відповідна кваліфікація і підготовка</a:t>
            </a:r>
          </a:p>
          <a:p>
            <a:r>
              <a:rPr lang="uk-UA" sz="3200" dirty="0"/>
              <a:t>Конфіденційність всього процесу</a:t>
            </a:r>
          </a:p>
          <a:p>
            <a:r>
              <a:rPr lang="uk-UA" sz="3200" dirty="0"/>
              <a:t>Якісний процес (етичність всього процесу)</a:t>
            </a:r>
            <a:endParaRPr lang="en-US" sz="3200" dirty="0"/>
          </a:p>
        </p:txBody>
      </p:sp>
      <p:sp>
        <p:nvSpPr>
          <p:cNvPr id="3" name="Дата 2"/>
          <p:cNvSpPr>
            <a:spLocks noGrp="1"/>
          </p:cNvSpPr>
          <p:nvPr>
            <p:ph type="dt" sz="half" idx="2"/>
          </p:nvPr>
        </p:nvSpPr>
        <p:spPr/>
        <p:txBody>
          <a:bodyPr/>
          <a:lstStyle/>
          <a:p>
            <a:fld id="{414FB1AD-D69E-B741-965A-0BAE826C2FA6}" type="datetime1">
              <a:rPr lang="en-US" smtClean="0"/>
              <a:pPr/>
              <a:t>9/8/2017</a:t>
            </a:fld>
            <a:endParaRPr lang="en-US"/>
          </a:p>
        </p:txBody>
      </p:sp>
      <p:sp>
        <p:nvSpPr>
          <p:cNvPr id="4" name="Нижний колонтитул 3"/>
          <p:cNvSpPr>
            <a:spLocks noGrp="1"/>
          </p:cNvSpPr>
          <p:nvPr>
            <p:ph type="ftr" sz="quarter" idx="3"/>
          </p:nvPr>
        </p:nvSpPr>
        <p:spPr/>
        <p:txBody>
          <a:bodyPr/>
          <a:lstStyle/>
          <a:p>
            <a:r>
              <a:rPr lang="en-US"/>
              <a:t>FOOTER GOES HERE</a:t>
            </a:r>
          </a:p>
        </p:txBody>
      </p:sp>
      <p:sp>
        <p:nvSpPr>
          <p:cNvPr id="5" name="Номер слайда 4"/>
          <p:cNvSpPr>
            <a:spLocks noGrp="1"/>
          </p:cNvSpPr>
          <p:nvPr>
            <p:ph type="sldNum" sz="quarter" idx="4"/>
          </p:nvPr>
        </p:nvSpPr>
        <p:spPr/>
        <p:txBody>
          <a:bodyPr/>
          <a:lstStyle/>
          <a:p>
            <a:fld id="{42782948-4DBE-204D-AB9E-B65E067054AE}" type="slidenum">
              <a:rPr lang="en-US" smtClean="0"/>
              <a:pPr/>
              <a:t>6</a:t>
            </a:fld>
            <a:endParaRPr lang="en-US"/>
          </a:p>
        </p:txBody>
      </p:sp>
      <p:sp>
        <p:nvSpPr>
          <p:cNvPr id="6" name="Заголовок 5"/>
          <p:cNvSpPr>
            <a:spLocks noGrp="1"/>
          </p:cNvSpPr>
          <p:nvPr>
            <p:ph type="title"/>
          </p:nvPr>
        </p:nvSpPr>
        <p:spPr>
          <a:xfrm>
            <a:off x="686104" y="848380"/>
            <a:ext cx="7772400" cy="523220"/>
          </a:xfrm>
        </p:spPr>
        <p:txBody>
          <a:bodyPr/>
          <a:lstStyle/>
          <a:p>
            <a:r>
              <a:rPr lang="uk-UA" dirty="0" smtClean="0"/>
              <a:t>ЕТИЧНІ ПИТАННЯ </a:t>
            </a:r>
            <a:endParaRPr lang="en-US" dirty="0"/>
          </a:p>
        </p:txBody>
      </p:sp>
    </p:spTree>
    <p:extLst>
      <p:ext uri="{BB962C8B-B14F-4D97-AF65-F5344CB8AC3E}">
        <p14:creationId xmlns:p14="http://schemas.microsoft.com/office/powerpoint/2010/main" val="198218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uk-UA" sz="2400" dirty="0"/>
              <a:t>Потрібно, щоб існував метод передачі справ на АВС</a:t>
            </a:r>
            <a:endParaRPr lang="en-US" sz="2400" dirty="0"/>
          </a:p>
          <a:p>
            <a:r>
              <a:rPr lang="uk-UA" sz="2400" dirty="0"/>
              <a:t>Критично важлива підтримка судової та правничої спільноти та використанні ними АВС</a:t>
            </a:r>
            <a:r>
              <a:rPr lang="en-US" sz="2400" dirty="0"/>
              <a:t>.</a:t>
            </a:r>
          </a:p>
          <a:p>
            <a:r>
              <a:rPr lang="uk-UA" sz="2400" dirty="0"/>
              <a:t>Нейтральні радники мають </a:t>
            </a:r>
            <a:r>
              <a:rPr lang="uk-UA" sz="2400" dirty="0" smtClean="0"/>
              <a:t>бути </a:t>
            </a:r>
            <a:r>
              <a:rPr lang="uk-UA" sz="2400" dirty="0"/>
              <a:t>високо кваліфіковані, шановані і навчені. </a:t>
            </a:r>
          </a:p>
          <a:p>
            <a:r>
              <a:rPr lang="uk-UA" sz="2400" dirty="0"/>
              <a:t>Сторони повинні знати і виконувати свої </a:t>
            </a:r>
            <a:r>
              <a:rPr lang="uk-UA" sz="2400" dirty="0" err="1"/>
              <a:t>зобов</a:t>
            </a:r>
            <a:r>
              <a:rPr lang="en-US" sz="2400" dirty="0"/>
              <a:t>’</a:t>
            </a:r>
            <a:r>
              <a:rPr lang="uk-UA" sz="2400" dirty="0" err="1"/>
              <a:t>язання</a:t>
            </a:r>
            <a:r>
              <a:rPr lang="en-US" sz="2400" dirty="0"/>
              <a:t>.</a:t>
            </a:r>
          </a:p>
          <a:p>
            <a:r>
              <a:rPr lang="uk-UA" sz="2400" dirty="0"/>
              <a:t>У суді мають бути обізнані </a:t>
            </a:r>
            <a:r>
              <a:rPr lang="uk-UA" sz="2400" dirty="0" smtClean="0"/>
              <a:t>працівники</a:t>
            </a:r>
            <a:r>
              <a:rPr lang="uk-UA" sz="2400" dirty="0"/>
              <a:t>, які можуть супроводжувати програму та управляти нею</a:t>
            </a:r>
            <a:endParaRPr lang="en-US" sz="2400" dirty="0"/>
          </a:p>
          <a:p>
            <a:r>
              <a:rPr lang="uk-UA" sz="2400" dirty="0"/>
              <a:t>Судові процедури мають </a:t>
            </a:r>
            <a:r>
              <a:rPr lang="uk-UA" sz="2400" dirty="0" smtClean="0"/>
              <a:t>відповідати </a:t>
            </a:r>
            <a:r>
              <a:rPr lang="uk-UA" sz="2400" dirty="0"/>
              <a:t>правовій культурі</a:t>
            </a:r>
            <a:r>
              <a:rPr lang="en-US" sz="2400" dirty="0"/>
              <a:t>.</a:t>
            </a:r>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7</a:t>
            </a:fld>
            <a:endParaRPr lang="en-US"/>
          </a:p>
        </p:txBody>
      </p:sp>
      <p:sp>
        <p:nvSpPr>
          <p:cNvPr id="6" name="Title 5"/>
          <p:cNvSpPr>
            <a:spLocks noGrp="1"/>
          </p:cNvSpPr>
          <p:nvPr>
            <p:ph type="title"/>
          </p:nvPr>
        </p:nvSpPr>
        <p:spPr>
          <a:xfrm>
            <a:off x="686104" y="848380"/>
            <a:ext cx="7772400" cy="523220"/>
          </a:xfrm>
        </p:spPr>
        <p:txBody>
          <a:bodyPr/>
          <a:lstStyle/>
          <a:p>
            <a:r>
              <a:rPr lang="uk-UA" dirty="0"/>
              <a:t>ФАКТОРИ УСПІХУ</a:t>
            </a:r>
            <a:endParaRPr lang="en-US" dirty="0"/>
          </a:p>
        </p:txBody>
      </p:sp>
    </p:spTree>
    <p:extLst>
      <p:ext uri="{BB962C8B-B14F-4D97-AF65-F5344CB8AC3E}">
        <p14:creationId xmlns:p14="http://schemas.microsoft.com/office/powerpoint/2010/main" val="36442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uk-UA" sz="2800" dirty="0"/>
              <a:t>Програми </a:t>
            </a:r>
            <a:r>
              <a:rPr lang="uk-UA" sz="2800" dirty="0" err="1"/>
              <a:t>присудової</a:t>
            </a:r>
            <a:r>
              <a:rPr lang="uk-UA" sz="2800" dirty="0"/>
              <a:t> медіації в Волинській та Івано-Франківській областях</a:t>
            </a:r>
            <a:endParaRPr lang="en-US" sz="2800" dirty="0"/>
          </a:p>
          <a:p>
            <a:r>
              <a:rPr lang="uk-UA" sz="2800" dirty="0"/>
              <a:t>Просвітницька робота щодо медіації серед громадян та суддів </a:t>
            </a:r>
            <a:endParaRPr lang="en-US" sz="2800" dirty="0"/>
          </a:p>
          <a:p>
            <a:r>
              <a:rPr lang="uk-UA" sz="2800" dirty="0"/>
              <a:t>Навчання для суддів-медіаторів в Волинській області</a:t>
            </a:r>
          </a:p>
          <a:p>
            <a:r>
              <a:rPr lang="uk-UA" sz="2800" dirty="0"/>
              <a:t>Навчальна програма з інформування суддів про медіацію</a:t>
            </a:r>
          </a:p>
          <a:p>
            <a:endParaRPr lang="uk-UA" sz="2800" dirty="0"/>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8</a:t>
            </a:fld>
            <a:endParaRPr lang="en-US"/>
          </a:p>
        </p:txBody>
      </p:sp>
      <p:sp>
        <p:nvSpPr>
          <p:cNvPr id="6" name="Title 5"/>
          <p:cNvSpPr>
            <a:spLocks noGrp="1"/>
          </p:cNvSpPr>
          <p:nvPr>
            <p:ph type="title"/>
          </p:nvPr>
        </p:nvSpPr>
        <p:spPr>
          <a:xfrm>
            <a:off x="686104" y="417493"/>
            <a:ext cx="7772400" cy="954107"/>
          </a:xfrm>
        </p:spPr>
        <p:txBody>
          <a:bodyPr/>
          <a:lstStyle/>
          <a:p>
            <a:r>
              <a:rPr lang="uk-UA" dirty="0"/>
              <a:t>СУДИ І АВС</a:t>
            </a:r>
            <a:r>
              <a:rPr lang="en-US" dirty="0"/>
              <a:t> </a:t>
            </a:r>
            <a:r>
              <a:rPr lang="uk-UA" dirty="0"/>
              <a:t>В УКРАЇНІ</a:t>
            </a:r>
            <a:r>
              <a:rPr lang="en-US" dirty="0"/>
              <a:t/>
            </a:r>
            <a:br>
              <a:rPr lang="en-US" dirty="0"/>
            </a:br>
            <a:r>
              <a:rPr lang="uk-UA" dirty="0"/>
              <a:t>- ПІЛОТНІ ПРОЕКТИ</a:t>
            </a:r>
            <a:endParaRPr lang="en-US" dirty="0"/>
          </a:p>
        </p:txBody>
      </p:sp>
    </p:spTree>
    <p:extLst>
      <p:ext uri="{BB962C8B-B14F-4D97-AF65-F5344CB8AC3E}">
        <p14:creationId xmlns:p14="http://schemas.microsoft.com/office/powerpoint/2010/main" val="71654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772400" cy="4920734"/>
          </a:xfrm>
        </p:spPr>
        <p:txBody>
          <a:bodyPr>
            <a:normAutofit fontScale="85000" lnSpcReduction="20000"/>
          </a:bodyPr>
          <a:lstStyle/>
          <a:p>
            <a:r>
              <a:rPr lang="uk-UA" sz="2600" dirty="0"/>
              <a:t>Стратегія реформування сектору правосуддя на </a:t>
            </a:r>
            <a:r>
              <a:rPr lang="en-US" sz="2600" dirty="0"/>
              <a:t>2015 </a:t>
            </a:r>
            <a:r>
              <a:rPr lang="uk-UA" sz="2600" dirty="0"/>
              <a:t>– </a:t>
            </a:r>
            <a:r>
              <a:rPr lang="en-US" sz="2600" dirty="0"/>
              <a:t>2020</a:t>
            </a:r>
            <a:r>
              <a:rPr lang="uk-UA" sz="2600" dirty="0"/>
              <a:t> роки</a:t>
            </a:r>
            <a:r>
              <a:rPr lang="en-US" sz="2600" dirty="0"/>
              <a:t> </a:t>
            </a:r>
            <a:r>
              <a:rPr lang="uk-UA" sz="2600" dirty="0"/>
              <a:t>містить рекомендацію розширити застосування методів АВС та використання медіації</a:t>
            </a:r>
          </a:p>
          <a:p>
            <a:r>
              <a:rPr lang="uk-UA" sz="2600" dirty="0"/>
              <a:t>Конституція</a:t>
            </a:r>
            <a:r>
              <a:rPr lang="en-US" sz="2600" dirty="0"/>
              <a:t> – </a:t>
            </a:r>
            <a:r>
              <a:rPr lang="uk-UA" sz="2600" dirty="0"/>
              <a:t>Стаття</a:t>
            </a:r>
            <a:r>
              <a:rPr lang="en-US" sz="2600" dirty="0"/>
              <a:t> 124 </a:t>
            </a:r>
            <a:r>
              <a:rPr lang="uk-UA" sz="2600" dirty="0"/>
              <a:t>повертає можливість  обов</a:t>
            </a:r>
            <a:r>
              <a:rPr lang="en-US" sz="2600" dirty="0"/>
              <a:t>’</a:t>
            </a:r>
            <a:r>
              <a:rPr lang="uk-UA" sz="2600" dirty="0" err="1"/>
              <a:t>язкового</a:t>
            </a:r>
            <a:r>
              <a:rPr lang="uk-UA" sz="2600" dirty="0"/>
              <a:t> </a:t>
            </a:r>
            <a:r>
              <a:rPr lang="uk-UA" sz="2600" dirty="0" smtClean="0"/>
              <a:t>досудового врегулювання </a:t>
            </a:r>
            <a:r>
              <a:rPr lang="uk-UA" sz="2600" dirty="0"/>
              <a:t>спорів  </a:t>
            </a:r>
          </a:p>
          <a:p>
            <a:r>
              <a:rPr lang="uk-UA" sz="2600" dirty="0"/>
              <a:t>Проект закону </a:t>
            </a:r>
            <a:r>
              <a:rPr lang="uk-UA" sz="2600" dirty="0" smtClean="0"/>
              <a:t>«Про медіацію» </a:t>
            </a:r>
            <a:r>
              <a:rPr lang="en-US" sz="2600" dirty="0"/>
              <a:t>(No. 3665) – </a:t>
            </a:r>
            <a:r>
              <a:rPr lang="uk-UA" sz="2600" dirty="0"/>
              <a:t>прийнятий в першому читанні у листопаді </a:t>
            </a:r>
            <a:r>
              <a:rPr lang="en-US" sz="2600" dirty="0"/>
              <a:t>2016 </a:t>
            </a:r>
            <a:r>
              <a:rPr lang="uk-UA" sz="2600" dirty="0"/>
              <a:t>року </a:t>
            </a:r>
            <a:r>
              <a:rPr lang="en-US" sz="2600" dirty="0"/>
              <a:t>– </a:t>
            </a:r>
            <a:r>
              <a:rPr lang="uk-UA" sz="2600" dirty="0"/>
              <a:t>створює законодавче поле для медіації </a:t>
            </a:r>
          </a:p>
          <a:p>
            <a:r>
              <a:rPr lang="uk-UA" sz="2600" dirty="0"/>
              <a:t>Проект змін до процесуальних </a:t>
            </a:r>
            <a:r>
              <a:rPr lang="uk-UA" sz="2600" dirty="0" smtClean="0"/>
              <a:t>кодексів </a:t>
            </a:r>
            <a:r>
              <a:rPr lang="en-US" sz="2600" dirty="0"/>
              <a:t>– </a:t>
            </a:r>
            <a:r>
              <a:rPr lang="uk-UA" sz="2600" dirty="0"/>
              <a:t>прийняті в першому читанні у червні </a:t>
            </a:r>
            <a:r>
              <a:rPr lang="en-US" sz="2600" dirty="0"/>
              <a:t>2017</a:t>
            </a:r>
            <a:r>
              <a:rPr lang="uk-UA" sz="2600" dirty="0"/>
              <a:t> року</a:t>
            </a:r>
            <a:r>
              <a:rPr lang="en-US" sz="2600" dirty="0"/>
              <a:t> – </a:t>
            </a:r>
            <a:r>
              <a:rPr lang="uk-UA" sz="2600" dirty="0"/>
              <a:t>встановлює законодавче поле для врегулювання спору за участі судді до початку розгляду справи</a:t>
            </a:r>
            <a:endParaRPr lang="en-US" sz="2600" dirty="0"/>
          </a:p>
          <a:p>
            <a:endParaRPr lang="en-US" dirty="0"/>
          </a:p>
          <a:p>
            <a:pPr marL="0" indent="0">
              <a:buNone/>
            </a:pPr>
            <a:r>
              <a:rPr lang="en-US" dirty="0"/>
              <a:t> </a:t>
            </a:r>
          </a:p>
        </p:txBody>
      </p:sp>
      <p:sp>
        <p:nvSpPr>
          <p:cNvPr id="3" name="Date Placeholder 2"/>
          <p:cNvSpPr>
            <a:spLocks noGrp="1"/>
          </p:cNvSpPr>
          <p:nvPr>
            <p:ph type="dt" sz="half" idx="2"/>
          </p:nvPr>
        </p:nvSpPr>
        <p:spPr/>
        <p:txBody>
          <a:bodyPr/>
          <a:lstStyle/>
          <a:p>
            <a:fld id="{414FB1AD-D69E-B741-965A-0BAE826C2FA6}" type="datetime1">
              <a:rPr lang="en-US" smtClean="0"/>
              <a:pPr/>
              <a:t>9/8/2017</a:t>
            </a:fld>
            <a:endParaRPr lang="en-US"/>
          </a:p>
        </p:txBody>
      </p:sp>
      <p:sp>
        <p:nvSpPr>
          <p:cNvPr id="4" name="Footer Placeholder 3"/>
          <p:cNvSpPr>
            <a:spLocks noGrp="1"/>
          </p:cNvSpPr>
          <p:nvPr>
            <p:ph type="ftr" sz="quarter" idx="3"/>
          </p:nvPr>
        </p:nvSpPr>
        <p:spPr/>
        <p:txBody>
          <a:bodyPr/>
          <a:lstStyle/>
          <a:p>
            <a:r>
              <a:rPr lang="en-US"/>
              <a:t>FOOTER GOES HERE</a:t>
            </a:r>
          </a:p>
        </p:txBody>
      </p:sp>
      <p:sp>
        <p:nvSpPr>
          <p:cNvPr id="5" name="Slide Number Placeholder 4"/>
          <p:cNvSpPr>
            <a:spLocks noGrp="1"/>
          </p:cNvSpPr>
          <p:nvPr>
            <p:ph type="sldNum" sz="quarter" idx="4"/>
          </p:nvPr>
        </p:nvSpPr>
        <p:spPr/>
        <p:txBody>
          <a:bodyPr/>
          <a:lstStyle/>
          <a:p>
            <a:fld id="{42782948-4DBE-204D-AB9E-B65E067054AE}" type="slidenum">
              <a:rPr lang="en-US" smtClean="0"/>
              <a:pPr/>
              <a:t>9</a:t>
            </a:fld>
            <a:endParaRPr lang="en-US"/>
          </a:p>
        </p:txBody>
      </p:sp>
      <p:sp>
        <p:nvSpPr>
          <p:cNvPr id="6" name="Title 5"/>
          <p:cNvSpPr>
            <a:spLocks noGrp="1"/>
          </p:cNvSpPr>
          <p:nvPr>
            <p:ph type="title"/>
          </p:nvPr>
        </p:nvSpPr>
        <p:spPr>
          <a:xfrm>
            <a:off x="696990" y="-646569"/>
            <a:ext cx="7772400" cy="2246769"/>
          </a:xfrm>
        </p:spPr>
        <p:txBody>
          <a:bodyPr/>
          <a:lstStyle/>
          <a:p>
            <a:r>
              <a:rPr lang="uk-UA" dirty="0"/>
              <a:t/>
            </a:r>
            <a:br>
              <a:rPr lang="uk-UA" dirty="0"/>
            </a:br>
            <a:r>
              <a:rPr lang="uk-UA" dirty="0"/>
              <a:t/>
            </a:r>
            <a:br>
              <a:rPr lang="uk-UA" dirty="0"/>
            </a:br>
            <a:r>
              <a:rPr lang="uk-UA" dirty="0"/>
              <a:t>СУДИ І АВС</a:t>
            </a:r>
            <a:r>
              <a:rPr lang="en-US" dirty="0"/>
              <a:t> </a:t>
            </a:r>
            <a:r>
              <a:rPr lang="uk-UA" dirty="0"/>
              <a:t>В УКРАЇНІ</a:t>
            </a:r>
            <a:r>
              <a:rPr lang="en-US" dirty="0"/>
              <a:t/>
            </a:r>
            <a:br>
              <a:rPr lang="en-US" dirty="0"/>
            </a:br>
            <a:r>
              <a:rPr lang="uk-UA" dirty="0"/>
              <a:t>РОЗВИТОК ЗАКОНОДАВСТВА</a:t>
            </a:r>
            <a:r>
              <a:rPr lang="en-US" dirty="0"/>
              <a:t/>
            </a:r>
            <a:br>
              <a:rPr lang="en-US" dirty="0"/>
            </a:br>
            <a:endParaRPr lang="en-US" dirty="0"/>
          </a:p>
        </p:txBody>
      </p:sp>
    </p:spTree>
    <p:extLst>
      <p:ext uri="{BB962C8B-B14F-4D97-AF65-F5344CB8AC3E}">
        <p14:creationId xmlns:p14="http://schemas.microsoft.com/office/powerpoint/2010/main" val="2521047032"/>
      </p:ext>
    </p:extLst>
  </p:cSld>
  <p:clrMapOvr>
    <a:masterClrMapping/>
  </p:clrMapOvr>
</p:sld>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4.3-Template_4.29.2016</Template>
  <TotalTime>461</TotalTime>
  <Words>597</Words>
  <Application>Microsoft Office PowerPoint</Application>
  <PresentationFormat>On-screen Show (4:3)</PresentationFormat>
  <Paragraphs>113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Times New Roman</vt:lpstr>
      <vt:lpstr>4.3-Template_4.29.2016</vt:lpstr>
      <vt:lpstr>Суди та альтернативне вирішення спорів в США і Україні</vt:lpstr>
      <vt:lpstr>ОГЛЯД</vt:lpstr>
      <vt:lpstr>МЕХАНІЗМИ АВС В СУДІ</vt:lpstr>
      <vt:lpstr>ПЕРЕВАГИ АВС</vt:lpstr>
      <vt:lpstr>ВИКОНАННЯ i ДОТРИМАННЯ</vt:lpstr>
      <vt:lpstr>ЕТИЧНІ ПИТАННЯ </vt:lpstr>
      <vt:lpstr>ФАКТОРИ УСПІХУ</vt:lpstr>
      <vt:lpstr>СУДИ І АВС В УКРАЇНІ - ПІЛОТНІ ПРОЕКТИ</vt:lpstr>
      <vt:lpstr>  СУДИ І АВС В УКРАЇНІ РОЗВИТОК ЗАКОНОДАВСТВА </vt:lpstr>
      <vt:lpstr>Заплановані Програмою USAID   «Нове правосуддя» заходи щодо АВС</vt:lpstr>
      <vt:lpstr>ОНЛАЙН ВРЕГУЛЮВАННЯ СПОРІВ (OВС)</vt:lpstr>
      <vt:lpstr>PowerPoint Presentation</vt:lpstr>
      <vt:lpstr>Контактна інформація</vt:lpstr>
    </vt:vector>
  </TitlesOfParts>
  <Company>USAID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David Vaughn</cp:lastModifiedBy>
  <cp:revision>91</cp:revision>
  <cp:lastPrinted>2017-09-08T16:32:07Z</cp:lastPrinted>
  <dcterms:created xsi:type="dcterms:W3CDTF">2016-05-03T20:02:08Z</dcterms:created>
  <dcterms:modified xsi:type="dcterms:W3CDTF">2017-09-08T16:41:13Z</dcterms:modified>
</cp:coreProperties>
</file>